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(null)" ContentType="image/x-emf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82" r:id="rId2"/>
  </p:sldMasterIdLst>
  <p:notesMasterIdLst>
    <p:notesMasterId r:id="rId52"/>
  </p:notesMasterIdLst>
  <p:handoutMasterIdLst>
    <p:handoutMasterId r:id="rId53"/>
  </p:handoutMasterIdLst>
  <p:sldIdLst>
    <p:sldId id="256" r:id="rId3"/>
    <p:sldId id="492" r:id="rId4"/>
    <p:sldId id="494" r:id="rId5"/>
    <p:sldId id="283" r:id="rId6"/>
    <p:sldId id="286" r:id="rId7"/>
    <p:sldId id="484" r:id="rId8"/>
    <p:sldId id="502" r:id="rId9"/>
    <p:sldId id="487" r:id="rId10"/>
    <p:sldId id="503" r:id="rId11"/>
    <p:sldId id="488" r:id="rId12"/>
    <p:sldId id="504" r:id="rId13"/>
    <p:sldId id="495" r:id="rId14"/>
    <p:sldId id="505" r:id="rId15"/>
    <p:sldId id="490" r:id="rId16"/>
    <p:sldId id="498" r:id="rId17"/>
    <p:sldId id="501" r:id="rId18"/>
    <p:sldId id="538" r:id="rId19"/>
    <p:sldId id="478" r:id="rId20"/>
    <p:sldId id="477" r:id="rId21"/>
    <p:sldId id="479" r:id="rId22"/>
    <p:sldId id="480" r:id="rId23"/>
    <p:sldId id="481" r:id="rId24"/>
    <p:sldId id="482" r:id="rId25"/>
    <p:sldId id="483" r:id="rId26"/>
    <p:sldId id="506" r:id="rId27"/>
    <p:sldId id="499" r:id="rId28"/>
    <p:sldId id="380" r:id="rId29"/>
    <p:sldId id="507" r:id="rId30"/>
    <p:sldId id="508" r:id="rId31"/>
    <p:sldId id="509" r:id="rId32"/>
    <p:sldId id="510" r:id="rId33"/>
    <p:sldId id="511" r:id="rId34"/>
    <p:sldId id="513" r:id="rId35"/>
    <p:sldId id="514" r:id="rId36"/>
    <p:sldId id="515" r:id="rId37"/>
    <p:sldId id="516" r:id="rId38"/>
    <p:sldId id="517" r:id="rId39"/>
    <p:sldId id="518" r:id="rId40"/>
    <p:sldId id="519" r:id="rId41"/>
    <p:sldId id="520" r:id="rId42"/>
    <p:sldId id="521" r:id="rId43"/>
    <p:sldId id="522" r:id="rId44"/>
    <p:sldId id="523" r:id="rId45"/>
    <p:sldId id="524" r:id="rId46"/>
    <p:sldId id="528" r:id="rId47"/>
    <p:sldId id="529" r:id="rId48"/>
    <p:sldId id="359" r:id="rId49"/>
    <p:sldId id="532" r:id="rId50"/>
    <p:sldId id="354" r:id="rId51"/>
  </p:sldIdLst>
  <p:sldSz cx="12192000" cy="6858000"/>
  <p:notesSz cx="6858000" cy="9144000"/>
  <p:defaultTextStyle>
    <a:defPPr>
      <a:defRPr lang="en-US">
        <a:uFillTx/>
      </a:defRPr>
    </a:defPPr>
    <a:lvl1pPr marL="0" algn="l" defTabSz="914400" rtl="0" eaLnBrk="1" latinLnBrk="0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srgbClr val="000000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srgbClr val="000000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srgbClr val="000000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583"/>
    <p:restoredTop sz="89192"/>
  </p:normalViewPr>
  <p:slideViewPr>
    <p:cSldViewPr snapToGrid="0" snapToObjects="1">
      <p:cViewPr varScale="1">
        <p:scale>
          <a:sx n="142" d="100"/>
          <a:sy n="142" d="100"/>
        </p:scale>
        <p:origin x="192" y="1656"/>
      </p:cViewPr>
      <p:guideLst/>
    </p:cSldViewPr>
  </p:slideViewPr>
  <p:notesTextViewPr>
    <p:cViewPr>
      <p:scale>
        <a:sx n="110" d="100"/>
        <a:sy n="110" d="100"/>
      </p:scale>
      <p:origin x="0" y="0"/>
    </p:cViewPr>
  </p:notesTextViewPr>
  <p:sorterViewPr>
    <p:cViewPr>
      <p:scale>
        <a:sx n="68" d="100"/>
        <a:sy n="68" d="100"/>
      </p:scale>
      <p:origin x="0" y="0"/>
    </p:cViewPr>
  </p:sorterViewPr>
  <p:notesViewPr>
    <p:cSldViewPr snapToGrid="0" snapToObjects="1">
      <p:cViewPr varScale="1">
        <p:scale>
          <a:sx n="92" d="100"/>
          <a:sy n="92" d="100"/>
        </p:scale>
        <p:origin x="3600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tableStyles" Target="tableStyle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43A391-FCEB-DE42-BDA9-FFA30A5485F8}" type="datetimeFigureOut">
              <a:rPr lang="en-US" smtClean="0"/>
              <a:t>3/29/18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B46A7F-8EDC-D942-A86A-7B95024C69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978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uFillTx/>
              </a:defRPr>
            </a:lvl1pPr>
          </a:lstStyle>
          <a:p>
            <a:endParaRPr lang="en-US">
              <a:uFillTx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uFillTx/>
              </a:defRPr>
            </a:lvl1pPr>
          </a:lstStyle>
          <a:p>
            <a:fld id="{915010D5-81C9-C448-82E8-71177EBFEC32}" type="datetimeFigureOut">
              <a:rPr lang="en-US" smtClean="0">
                <a:uFillTx/>
              </a:rPr>
              <a:t>3/29/18</a:t>
            </a:fld>
            <a:endParaRPr lang="en-US">
              <a:uFillTx/>
            </a:endParaRP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srgbClr val="000000"/>
            </a:solidFill>
          </a:ln>
        </p:spPr>
        <p:txBody>
          <a:bodyPr vert="horz" lIns="91440" tIns="45720" rIns="91440" bIns="45720" rtlCol="0" anchor="ctr"/>
          <a:lstStyle/>
          <a:p>
            <a:endParaRPr lang="en-US">
              <a:uFillTx/>
            </a:endParaRPr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uFillTx/>
              </a:defRPr>
            </a:lvl1pPr>
          </a:lstStyle>
          <a:p>
            <a:endParaRPr lang="en-US"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uFillTx/>
              </a:defRPr>
            </a:lvl1pPr>
          </a:lstStyle>
          <a:p>
            <a:fld id="{1986DF27-AD16-B741-919E-EA3A35DE951A}" type="slidenum">
              <a:rPr lang="en-US" smtClean="0">
                <a:uFillTx/>
              </a:rPr>
              <a:t>‹#›</a:t>
            </a:fld>
            <a:endParaRPr lang="en-US">
              <a:uFillTx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3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4618750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13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6428449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14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2951985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19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9148733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47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563927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4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91882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5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1505159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6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4609290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7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1634844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8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2704866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9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0095578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10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2898527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12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5160938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2400">
                <a:uFillTx/>
              </a:defRPr>
            </a:lvl1pPr>
            <a:lvl2pPr marL="457189" indent="0" algn="ctr">
              <a:buNone/>
              <a:defRPr sz="2000">
                <a:uFillTx/>
              </a:defRPr>
            </a:lvl2pPr>
            <a:lvl3pPr marL="914377" indent="0" algn="ctr">
              <a:buNone/>
              <a:defRPr sz="1800">
                <a:uFillTx/>
              </a:defRPr>
            </a:lvl3pPr>
            <a:lvl4pPr marL="1371566" indent="0" algn="ctr">
              <a:buNone/>
              <a:defRPr sz="1600">
                <a:uFillTx/>
              </a:defRPr>
            </a:lvl4pPr>
            <a:lvl5pPr marL="1828754" indent="0" algn="ctr">
              <a:buNone/>
              <a:defRPr sz="1600">
                <a:uFillTx/>
              </a:defRPr>
            </a:lvl5pPr>
            <a:lvl6pPr marL="2285943" indent="0" algn="ctr">
              <a:buNone/>
              <a:defRPr sz="1600">
                <a:uFillTx/>
              </a:defRPr>
            </a:lvl6pPr>
            <a:lvl7pPr marL="2743131" indent="0" algn="ctr">
              <a:buNone/>
              <a:defRPr sz="1600">
                <a:uFillTx/>
              </a:defRPr>
            </a:lvl7pPr>
            <a:lvl8pPr marL="3200320" indent="0" algn="ctr">
              <a:buNone/>
              <a:defRPr sz="1600">
                <a:uFillTx/>
              </a:defRPr>
            </a:lvl8pPr>
            <a:lvl9pPr marL="3657509" indent="0" algn="ctr">
              <a:buNone/>
              <a:defRPr sz="1600">
                <a:uFillTx/>
              </a:defRPr>
            </a:lvl9pPr>
          </a:lstStyle>
          <a:p>
            <a:r>
              <a:rPr lang="en-US" dirty="0">
                <a:uFillTx/>
              </a:rPr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3/29/18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2_Section Header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tx1"/>
                </a:solidFill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  <a:uFillTx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  <a:uFillTx/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  <a:uFillTx/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uFillTx/>
              </a:defRPr>
            </a:lvl1pPr>
          </a:lstStyle>
          <a:p>
            <a:fld id="{F51376BE-D49D-E946-9484-81A0C482C8D7}" type="datetimeFigureOut">
              <a:rPr lang="en-US" smtClean="0">
                <a:uFillTx/>
              </a:rPr>
              <a:pPr/>
              <a:t>3/29/18</a:t>
            </a:fld>
            <a:endParaRPr lang="en-US"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uFillTx/>
              </a:defRPr>
            </a:lvl1pPr>
          </a:lstStyle>
          <a:p>
            <a:endParaRPr lang="en-US"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uFillTx/>
              </a:defRPr>
            </a:lvl1pPr>
          </a:lstStyle>
          <a:p>
            <a:fld id="{DC2A921A-EC74-6F4D-8465-D463C43FF014}" type="slidenum">
              <a:rPr lang="en-US" smtClean="0">
                <a:uFillTx/>
              </a:rPr>
              <a:pPr/>
              <a:t>‹#›</a:t>
            </a:fld>
            <a:endParaRPr lang="en-US">
              <a:uFillTx/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9"/>
          </a:xfrm>
        </p:spPr>
        <p:txBody>
          <a:bodyPr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9"/>
          </a:xfrm>
        </p:spPr>
        <p:txBody>
          <a:bodyPr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3/29/18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uFillTx/>
              </a:defRPr>
            </a:lvl1pPr>
            <a:lvl2pPr marL="457189" indent="0">
              <a:buNone/>
              <a:defRPr sz="2000" b="1">
                <a:uFillTx/>
              </a:defRPr>
            </a:lvl2pPr>
            <a:lvl3pPr marL="914377" indent="0">
              <a:buNone/>
              <a:defRPr sz="1800" b="1">
                <a:uFillTx/>
              </a:defRPr>
            </a:lvl3pPr>
            <a:lvl4pPr marL="1371566" indent="0">
              <a:buNone/>
              <a:defRPr sz="1600" b="1">
                <a:uFillTx/>
              </a:defRPr>
            </a:lvl4pPr>
            <a:lvl5pPr marL="1828754" indent="0">
              <a:buNone/>
              <a:defRPr sz="1600" b="1">
                <a:uFillTx/>
              </a:defRPr>
            </a:lvl5pPr>
            <a:lvl6pPr marL="2285943" indent="0">
              <a:buNone/>
              <a:defRPr sz="1600" b="1">
                <a:uFillTx/>
              </a:defRPr>
            </a:lvl6pPr>
            <a:lvl7pPr marL="2743131" indent="0">
              <a:buNone/>
              <a:defRPr sz="1600" b="1">
                <a:uFillTx/>
              </a:defRPr>
            </a:lvl7pPr>
            <a:lvl8pPr marL="3200320" indent="0">
              <a:buNone/>
              <a:defRPr sz="1600" b="1">
                <a:uFillTx/>
              </a:defRPr>
            </a:lvl8pPr>
            <a:lvl9pPr marL="3657509" indent="0">
              <a:buNone/>
              <a:defRPr sz="1600" b="1"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uFillTx/>
              </a:defRPr>
            </a:lvl1pPr>
            <a:lvl2pPr marL="457189" indent="0">
              <a:buNone/>
              <a:defRPr sz="2000" b="1">
                <a:uFillTx/>
              </a:defRPr>
            </a:lvl2pPr>
            <a:lvl3pPr marL="914377" indent="0">
              <a:buNone/>
              <a:defRPr sz="1800" b="1">
                <a:uFillTx/>
              </a:defRPr>
            </a:lvl3pPr>
            <a:lvl4pPr marL="1371566" indent="0">
              <a:buNone/>
              <a:defRPr sz="1600" b="1">
                <a:uFillTx/>
              </a:defRPr>
            </a:lvl4pPr>
            <a:lvl5pPr marL="1828754" indent="0">
              <a:buNone/>
              <a:defRPr sz="1600" b="1">
                <a:uFillTx/>
              </a:defRPr>
            </a:lvl5pPr>
            <a:lvl6pPr marL="2285943" indent="0">
              <a:buNone/>
              <a:defRPr sz="1600" b="1">
                <a:uFillTx/>
              </a:defRPr>
            </a:lvl6pPr>
            <a:lvl7pPr marL="2743131" indent="0">
              <a:buNone/>
              <a:defRPr sz="1600" b="1">
                <a:uFillTx/>
              </a:defRPr>
            </a:lvl7pPr>
            <a:lvl8pPr marL="3200320" indent="0">
              <a:buNone/>
              <a:defRPr sz="1600" b="1">
                <a:uFillTx/>
              </a:defRPr>
            </a:lvl8pPr>
            <a:lvl9pPr marL="3657509" indent="0">
              <a:buNone/>
              <a:defRPr sz="1600" b="1"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3/29/18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3/29/18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3/29/18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0">
                <a:uFillTx/>
              </a:defRPr>
            </a:lvl1pPr>
            <a:lvl2pPr>
              <a:defRPr sz="2800">
                <a:uFillTx/>
              </a:defRPr>
            </a:lvl2pPr>
            <a:lvl3pPr>
              <a:defRPr sz="2400">
                <a:uFillTx/>
              </a:defRPr>
            </a:lvl3pPr>
            <a:lvl4pPr>
              <a:defRPr sz="2000">
                <a:uFillTx/>
              </a:defRPr>
            </a:lvl4pPr>
            <a:lvl5pPr>
              <a:defRPr sz="2000">
                <a:uFillTx/>
              </a:defRPr>
            </a:lvl5pPr>
            <a:lvl6pPr>
              <a:defRPr sz="2000">
                <a:uFillTx/>
              </a:defRPr>
            </a:lvl6pPr>
            <a:lvl7pPr>
              <a:defRPr sz="2000">
                <a:uFillTx/>
              </a:defRPr>
            </a:lvl7pPr>
            <a:lvl8pPr>
              <a:defRPr sz="2000">
                <a:uFillTx/>
              </a:defRPr>
            </a:lvl8pPr>
            <a:lvl9pPr>
              <a:defRPr sz="2000"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>
                <a:uFillTx/>
              </a:defRPr>
            </a:lvl1pPr>
            <a:lvl2pPr marL="457189" indent="0">
              <a:buNone/>
              <a:defRPr sz="1400">
                <a:uFillTx/>
              </a:defRPr>
            </a:lvl2pPr>
            <a:lvl3pPr marL="914377" indent="0">
              <a:buNone/>
              <a:defRPr sz="1200">
                <a:uFillTx/>
              </a:defRPr>
            </a:lvl3pPr>
            <a:lvl4pPr marL="1371566" indent="0">
              <a:buNone/>
              <a:defRPr sz="1000">
                <a:uFillTx/>
              </a:defRPr>
            </a:lvl4pPr>
            <a:lvl5pPr marL="1828754" indent="0">
              <a:buNone/>
              <a:defRPr sz="1000">
                <a:uFillTx/>
              </a:defRPr>
            </a:lvl5pPr>
            <a:lvl6pPr marL="2285943" indent="0">
              <a:buNone/>
              <a:defRPr sz="1000">
                <a:uFillTx/>
              </a:defRPr>
            </a:lvl6pPr>
            <a:lvl7pPr marL="2743131" indent="0">
              <a:buNone/>
              <a:defRPr sz="1000">
                <a:uFillTx/>
              </a:defRPr>
            </a:lvl7pPr>
            <a:lvl8pPr marL="3200320" indent="0">
              <a:buNone/>
              <a:defRPr sz="1000">
                <a:uFillTx/>
              </a:defRPr>
            </a:lvl8pPr>
            <a:lvl9pPr marL="3657509" indent="0">
              <a:buNone/>
              <a:defRPr sz="1000"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3/29/18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 marL="0" indent="0">
              <a:buNone/>
              <a:defRPr sz="3200">
                <a:uFillTx/>
              </a:defRPr>
            </a:lvl1pPr>
            <a:lvl2pPr marL="457189" indent="0">
              <a:buNone/>
              <a:defRPr sz="2800">
                <a:uFillTx/>
              </a:defRPr>
            </a:lvl2pPr>
            <a:lvl3pPr marL="914377" indent="0">
              <a:buNone/>
              <a:defRPr sz="2400">
                <a:uFillTx/>
              </a:defRPr>
            </a:lvl3pPr>
            <a:lvl4pPr marL="1371566" indent="0">
              <a:buNone/>
              <a:defRPr sz="2000">
                <a:uFillTx/>
              </a:defRPr>
            </a:lvl4pPr>
            <a:lvl5pPr marL="1828754" indent="0">
              <a:buNone/>
              <a:defRPr sz="2000">
                <a:uFillTx/>
              </a:defRPr>
            </a:lvl5pPr>
            <a:lvl6pPr marL="2285943" indent="0">
              <a:buNone/>
              <a:defRPr sz="2000">
                <a:uFillTx/>
              </a:defRPr>
            </a:lvl6pPr>
            <a:lvl7pPr marL="2743131" indent="0">
              <a:buNone/>
              <a:defRPr sz="2000">
                <a:uFillTx/>
              </a:defRPr>
            </a:lvl7pPr>
            <a:lvl8pPr marL="3200320" indent="0">
              <a:buNone/>
              <a:defRPr sz="2000">
                <a:uFillTx/>
              </a:defRPr>
            </a:lvl8pPr>
            <a:lvl9pPr marL="3657509" indent="0">
              <a:buNone/>
              <a:defRPr sz="2000">
                <a:uFillTx/>
              </a:defRPr>
            </a:lvl9pPr>
          </a:lstStyle>
          <a:p>
            <a:endParaRPr lang="en-US">
              <a:uFillTx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>
                <a:uFillTx/>
              </a:defRPr>
            </a:lvl1pPr>
            <a:lvl2pPr marL="457189" indent="0">
              <a:buNone/>
              <a:defRPr sz="1400">
                <a:uFillTx/>
              </a:defRPr>
            </a:lvl2pPr>
            <a:lvl3pPr marL="914377" indent="0">
              <a:buNone/>
              <a:defRPr sz="1200">
                <a:uFillTx/>
              </a:defRPr>
            </a:lvl3pPr>
            <a:lvl4pPr marL="1371566" indent="0">
              <a:buNone/>
              <a:defRPr sz="1000">
                <a:uFillTx/>
              </a:defRPr>
            </a:lvl4pPr>
            <a:lvl5pPr marL="1828754" indent="0">
              <a:buNone/>
              <a:defRPr sz="1000">
                <a:uFillTx/>
              </a:defRPr>
            </a:lvl5pPr>
            <a:lvl6pPr marL="2285943" indent="0">
              <a:buNone/>
              <a:defRPr sz="1000">
                <a:uFillTx/>
              </a:defRPr>
            </a:lvl6pPr>
            <a:lvl7pPr marL="2743131" indent="0">
              <a:buNone/>
              <a:defRPr sz="1000">
                <a:uFillTx/>
              </a:defRPr>
            </a:lvl7pPr>
            <a:lvl8pPr marL="3200320" indent="0">
              <a:buNone/>
              <a:defRPr sz="1000">
                <a:uFillTx/>
              </a:defRPr>
            </a:lvl8pPr>
            <a:lvl9pPr marL="3657509" indent="0">
              <a:buNone/>
              <a:defRPr sz="1000"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3/29/18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3/29/18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6"/>
            <a:ext cx="2628900" cy="5811839"/>
          </a:xfrm>
        </p:spPr>
        <p:txBody>
          <a:bodyPr vert="eaVert"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6"/>
            <a:ext cx="7734300" cy="5811839"/>
          </a:xfrm>
        </p:spPr>
        <p:txBody>
          <a:bodyPr vert="eaVert"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3/29/18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" y="1915566"/>
            <a:ext cx="12191999" cy="1996034"/>
          </a:xfrm>
        </p:spPr>
        <p:txBody>
          <a:bodyPr/>
          <a:lstStyle>
            <a:lvl1pPr algn="ctr">
              <a:defRPr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r>
              <a:rPr lang="en-US" dirty="0">
                <a:uFillTx/>
              </a:rPr>
              <a:t>Click to edit Master title style</a:t>
            </a: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914400" y="6248400"/>
            <a:ext cx="25400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400"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pPr>
              <a:defRPr>
                <a:uFillTx/>
              </a:defRPr>
            </a:pPr>
            <a:endParaRPr lang="en-US">
              <a:uFillTx/>
            </a:endParaRPr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4165600" y="6248400"/>
            <a:ext cx="38608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defRPr sz="1400"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pPr>
              <a:defRPr>
                <a:uFillTx/>
              </a:defRPr>
            </a:pPr>
            <a:endParaRPr lang="en-US">
              <a:uFillTx/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8400"/>
            <a:ext cx="2540000" cy="457200"/>
          </a:xfrm>
        </p:spPr>
        <p:txBody>
          <a:bodyPr/>
          <a:lstStyle>
            <a:lvl1pPr>
              <a:defRPr b="0" i="0"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fld id="{0707532D-10C1-AA49-B4A4-A871B8E03AF0}" type="slidenum">
              <a:rPr lang="en-US" smtClean="0">
                <a:uFillTx/>
              </a:rPr>
              <a:pPr/>
              <a:t>‹#›</a:t>
            </a:fld>
            <a:endParaRPr lang="en-US">
              <a:uFillTx/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42913">
              <a:buClr>
                <a:schemeClr val="tx1"/>
              </a:buClr>
              <a:buSzPct val="100000"/>
              <a:buFont typeface="Wingdings" charset="2"/>
              <a:buChar char="Ø"/>
              <a:defRPr>
                <a:uFillTx/>
              </a:defRPr>
            </a:lvl1pPr>
            <a:lvl2pPr marL="914400" indent="-457200">
              <a:defRPr>
                <a:uFillTx/>
              </a:defRPr>
            </a:lvl2pPr>
            <a:lvl3pPr marL="1373188" indent="-311150">
              <a:defRPr>
                <a:uFillTx/>
              </a:defRPr>
            </a:lvl3pPr>
            <a:lvl4pPr marL="1830388" indent="-236538">
              <a:defRPr>
                <a:uFillTx/>
              </a:defRPr>
            </a:lvl4pPr>
            <a:lvl5pPr marL="2287588" indent="-234950">
              <a:defRPr>
                <a:uFillTx/>
              </a:defRPr>
            </a:lvl5pPr>
          </a:lstStyle>
          <a:p>
            <a:pPr lvl="0"/>
            <a:r>
              <a:rPr lang="en-US" dirty="0">
                <a:uFillTx/>
              </a:rPr>
              <a:t>Click to edit Master text styles</a:t>
            </a:r>
          </a:p>
          <a:p>
            <a:pPr lvl="1"/>
            <a:r>
              <a:rPr lang="en-US" dirty="0">
                <a:uFillTx/>
              </a:rPr>
              <a:t>Second level</a:t>
            </a:r>
          </a:p>
          <a:p>
            <a:pPr lvl="2"/>
            <a:r>
              <a:rPr lang="en-US" dirty="0">
                <a:uFillTx/>
              </a:rPr>
              <a:t>Third level</a:t>
            </a:r>
          </a:p>
          <a:p>
            <a:pPr lvl="3"/>
            <a:r>
              <a:rPr lang="en-US" dirty="0">
                <a:uFillTx/>
              </a:rPr>
              <a:t>Fourth level</a:t>
            </a:r>
          </a:p>
          <a:p>
            <a:pPr lvl="4"/>
            <a:r>
              <a:rPr lang="en-US" dirty="0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3/29/18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Title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" y="1915566"/>
            <a:ext cx="12191999" cy="1996034"/>
          </a:xfrm>
        </p:spPr>
        <p:txBody>
          <a:bodyPr/>
          <a:lstStyle>
            <a:lvl1pPr algn="ctr">
              <a:defRPr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r>
              <a:rPr lang="en-US" dirty="0">
                <a:uFillTx/>
              </a:rPr>
              <a:t>Click to edit Master title style</a:t>
            </a: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914400" y="6248400"/>
            <a:ext cx="25400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400"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pPr>
              <a:defRPr>
                <a:uFillTx/>
              </a:defRPr>
            </a:pPr>
            <a:endParaRPr lang="en-US">
              <a:uFillTx/>
            </a:endParaRPr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4165600" y="6248400"/>
            <a:ext cx="38608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defRPr sz="1400"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pPr>
              <a:defRPr>
                <a:uFillTx/>
              </a:defRPr>
            </a:pPr>
            <a:endParaRPr lang="en-US">
              <a:uFillTx/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8400"/>
            <a:ext cx="2540000" cy="457200"/>
          </a:xfrm>
        </p:spPr>
        <p:txBody>
          <a:bodyPr/>
          <a:lstStyle>
            <a:lvl1pPr>
              <a:defRPr b="0" i="0"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fld id="{0707532D-10C1-AA49-B4A4-A871B8E03AF0}" type="slidenum">
              <a:rPr lang="en-US" smtClean="0">
                <a:uFillTx/>
              </a:rPr>
              <a:pPr/>
              <a:t>‹#›</a:t>
            </a:fld>
            <a:endParaRPr lang="en-US">
              <a:uFillTx/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 txBox="1">
            <a:spLocks noGrp="1"/>
          </p:cNvSpPr>
          <p:nvPr>
            <p:ph type="ctrTitle"/>
          </p:nvPr>
        </p:nvSpPr>
        <p:spPr>
          <a:xfrm>
            <a:off x="3962400" y="2209800"/>
            <a:ext cx="7448400" cy="1171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algn="l" rtl="0">
              <a:spcBef>
                <a:spcPts val="0"/>
              </a:spcBef>
              <a:buSzPct val="100000"/>
              <a:buFont typeface="Arial"/>
              <a:buNone/>
              <a:defRPr sz="4800" b="1" i="0" u="none" strike="noStrike" cap="none"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4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4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4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4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4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4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4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4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subTitle" idx="1"/>
          </p:nvPr>
        </p:nvSpPr>
        <p:spPr>
          <a:xfrm>
            <a:off x="3962400" y="3429000"/>
            <a:ext cx="7448400" cy="685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algn="l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38" name="Shape 38"/>
          <p:cNvCxnSpPr/>
          <p:nvPr/>
        </p:nvCxnSpPr>
        <p:spPr>
          <a:xfrm rot="10800000" flipH="1">
            <a:off x="3920555" y="3381899"/>
            <a:ext cx="7458800" cy="4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9" name="Shape 39"/>
          <p:cNvSpPr txBox="1"/>
          <p:nvPr/>
        </p:nvSpPr>
        <p:spPr>
          <a:xfrm>
            <a:off x="1780699" y="2785023"/>
            <a:ext cx="1966000" cy="13724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733" b="1" dirty="0">
                <a:solidFill>
                  <a:srgbClr val="003262"/>
                </a:solidFill>
              </a:rPr>
              <a:t>D</a:t>
            </a:r>
            <a:r>
              <a:rPr lang="en-US" sz="2667" b="1" dirty="0">
                <a:solidFill>
                  <a:srgbClr val="003262"/>
                </a:solidFill>
              </a:rPr>
              <a:t>S</a:t>
            </a:r>
            <a:r>
              <a:rPr lang="en-US" sz="2667" b="1" baseline="0" dirty="0">
                <a:solidFill>
                  <a:srgbClr val="003262"/>
                </a:solidFill>
              </a:rPr>
              <a:t> 100</a:t>
            </a:r>
            <a:endParaRPr lang="en" sz="3733" b="1" dirty="0">
              <a:solidFill>
                <a:srgbClr val="003262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 b="1" dirty="0">
                <a:solidFill>
                  <a:srgbClr val="C4820E"/>
                </a:solidFill>
              </a:rPr>
              <a:t>Spring 201</a:t>
            </a:r>
            <a:r>
              <a:rPr lang="en-US" sz="2400" b="1" dirty="0">
                <a:solidFill>
                  <a:srgbClr val="C4820E"/>
                </a:solidFill>
              </a:rPr>
              <a:t>7</a:t>
            </a:r>
            <a:endParaRPr lang="en" sz="2400" b="1" dirty="0">
              <a:solidFill>
                <a:srgbClr val="C4820E"/>
              </a:solidFill>
            </a:endParaRPr>
          </a:p>
        </p:txBody>
      </p:sp>
      <p:pic>
        <p:nvPicPr>
          <p:cNvPr id="40" name="Shape 40"/>
          <p:cNvPicPr preferRelativeResize="0"/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2399" y="3083903"/>
            <a:ext cx="968300" cy="774639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Shape 41"/>
          <p:cNvSpPr txBox="1"/>
          <p:nvPr/>
        </p:nvSpPr>
        <p:spPr>
          <a:xfrm>
            <a:off x="7689628" y="6356967"/>
            <a:ext cx="4461600" cy="4644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333"/>
              <a:t>Slides created by John DeNero (denero@berkeley.edu)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and body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8940800" cy="90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algn="l" rtl="0">
              <a:spcBef>
                <a:spcPts val="0"/>
              </a:spcBef>
              <a:buSzPct val="100000"/>
              <a:buFont typeface="Arial"/>
              <a:buNone/>
              <a:defRPr sz="4800" b="1"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44" name="Shape 44"/>
          <p:cNvCxnSpPr/>
          <p:nvPr/>
        </p:nvCxnSpPr>
        <p:spPr>
          <a:xfrm>
            <a:off x="609600" y="1175787"/>
            <a:ext cx="109728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45" name="Shape 45"/>
          <p:cNvCxnSpPr/>
          <p:nvPr/>
        </p:nvCxnSpPr>
        <p:spPr>
          <a:xfrm>
            <a:off x="609600" y="6324600"/>
            <a:ext cx="109728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609600" y="1295400"/>
            <a:ext cx="10972800" cy="483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533"/>
              </a:spcAft>
              <a:defRPr sz="3200"/>
            </a:lvl1pPr>
            <a:lvl2pPr lvl="1" rtl="0">
              <a:spcBef>
                <a:spcPts val="0"/>
              </a:spcBef>
              <a:spcAft>
                <a:spcPts val="533"/>
              </a:spcAft>
              <a:defRPr sz="3200"/>
            </a:lvl2pPr>
            <a:lvl3pPr lvl="2" rtl="0">
              <a:spcBef>
                <a:spcPts val="0"/>
              </a:spcBef>
              <a:spcAft>
                <a:spcPts val="533"/>
              </a:spcAft>
              <a:defRPr sz="3200"/>
            </a:lvl3pPr>
            <a:lvl4pPr lvl="3" rtl="0">
              <a:spcBef>
                <a:spcPts val="0"/>
              </a:spcBef>
              <a:spcAft>
                <a:spcPts val="533"/>
              </a:spcAft>
              <a:defRPr sz="2400"/>
            </a:lvl4pPr>
            <a:lvl5pPr lvl="4" rtl="0">
              <a:spcBef>
                <a:spcPts val="0"/>
              </a:spcBef>
              <a:spcAft>
                <a:spcPts val="533"/>
              </a:spcAft>
              <a:defRPr sz="2400"/>
            </a:lvl5pPr>
            <a:lvl6pPr lvl="5" rtl="0">
              <a:spcBef>
                <a:spcPts val="0"/>
              </a:spcBef>
              <a:spcAft>
                <a:spcPts val="533"/>
              </a:spcAft>
              <a:defRPr sz="2400"/>
            </a:lvl6pPr>
            <a:lvl7pPr lvl="6" rtl="0">
              <a:spcBef>
                <a:spcPts val="0"/>
              </a:spcBef>
              <a:spcAft>
                <a:spcPts val="533"/>
              </a:spcAft>
              <a:defRPr sz="2400"/>
            </a:lvl7pPr>
            <a:lvl8pPr lvl="7" rtl="0">
              <a:spcBef>
                <a:spcPts val="0"/>
              </a:spcBef>
              <a:spcAft>
                <a:spcPts val="533"/>
              </a:spcAft>
              <a:defRPr sz="2400"/>
            </a:lvl8pPr>
            <a:lvl9pPr lvl="8" rtl="0">
              <a:spcBef>
                <a:spcPts val="0"/>
              </a:spcBef>
              <a:spcAft>
                <a:spcPts val="533"/>
              </a:spcAft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preserve="1">
  <p:cSld name="Title and two columns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8940800" cy="90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algn="l" rtl="0">
              <a:spcBef>
                <a:spcPts val="0"/>
              </a:spcBef>
              <a:buSzPct val="100000"/>
              <a:buFont typeface="Arial"/>
              <a:buNone/>
              <a:defRPr sz="4800" b="1"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body" idx="1"/>
          </p:nvPr>
        </p:nvSpPr>
        <p:spPr>
          <a:xfrm>
            <a:off x="609600" y="1295400"/>
            <a:ext cx="5384800" cy="483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 sz="3200"/>
            </a:lvl1pPr>
            <a:lvl2pPr lvl="1" rtl="0">
              <a:spcBef>
                <a:spcPts val="0"/>
              </a:spcBef>
              <a:defRPr sz="3200"/>
            </a:lvl2pPr>
            <a:lvl3pPr lvl="2" rtl="0">
              <a:spcBef>
                <a:spcPts val="0"/>
              </a:spcBef>
              <a:defRPr sz="3200"/>
            </a:lvl3pPr>
            <a:lvl4pPr lvl="3" rtl="0">
              <a:spcBef>
                <a:spcPts val="0"/>
              </a:spcBef>
              <a:defRPr sz="2400"/>
            </a:lvl4pPr>
            <a:lvl5pPr lvl="4" rtl="0">
              <a:spcBef>
                <a:spcPts val="0"/>
              </a:spcBef>
              <a:defRPr sz="2400"/>
            </a:lvl5pPr>
            <a:lvl6pPr lvl="5" rtl="0">
              <a:spcBef>
                <a:spcPts val="0"/>
              </a:spcBef>
              <a:defRPr sz="2400"/>
            </a:lvl6pPr>
            <a:lvl7pPr lvl="6" rtl="0">
              <a:spcBef>
                <a:spcPts val="0"/>
              </a:spcBef>
              <a:defRPr sz="2400"/>
            </a:lvl7pPr>
            <a:lvl8pPr lvl="7" rtl="0">
              <a:spcBef>
                <a:spcPts val="0"/>
              </a:spcBef>
              <a:defRPr sz="2400"/>
            </a:lvl8pPr>
            <a:lvl9pPr lvl="8" rtl="0">
              <a:spcBef>
                <a:spcPts val="0"/>
              </a:spcBef>
              <a:defRPr sz="2400"/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body" idx="2"/>
          </p:nvPr>
        </p:nvSpPr>
        <p:spPr>
          <a:xfrm>
            <a:off x="6197600" y="1295400"/>
            <a:ext cx="5384800" cy="483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 sz="3200"/>
            </a:lvl1pPr>
            <a:lvl2pPr lvl="1" rtl="0">
              <a:spcBef>
                <a:spcPts val="0"/>
              </a:spcBef>
              <a:defRPr sz="32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defRPr sz="32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defRPr sz="24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defRPr sz="24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defRPr sz="24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defRPr sz="24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defRPr sz="24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defRPr sz="2400"/>
            </a:lvl9pPr>
          </a:lstStyle>
          <a:p>
            <a:endParaRPr/>
          </a:p>
        </p:txBody>
      </p:sp>
      <p:cxnSp>
        <p:nvCxnSpPr>
          <p:cNvPr id="51" name="Shape 51"/>
          <p:cNvCxnSpPr/>
          <p:nvPr/>
        </p:nvCxnSpPr>
        <p:spPr>
          <a:xfrm>
            <a:off x="609600" y="1175787"/>
            <a:ext cx="109728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52" name="Shape 52"/>
          <p:cNvCxnSpPr/>
          <p:nvPr/>
        </p:nvCxnSpPr>
        <p:spPr>
          <a:xfrm>
            <a:off x="609600" y="6324600"/>
            <a:ext cx="109728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8940800" cy="90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cxnSp>
        <p:nvCxnSpPr>
          <p:cNvPr id="55" name="Shape 55"/>
          <p:cNvCxnSpPr/>
          <p:nvPr/>
        </p:nvCxnSpPr>
        <p:spPr>
          <a:xfrm>
            <a:off x="609600" y="1175787"/>
            <a:ext cx="109728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56" name="Shape 56"/>
          <p:cNvCxnSpPr/>
          <p:nvPr/>
        </p:nvCxnSpPr>
        <p:spPr>
          <a:xfrm>
            <a:off x="609600" y="6324600"/>
            <a:ext cx="109728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>
            <a:spLocks noGrp="1"/>
          </p:cNvSpPr>
          <p:nvPr>
            <p:ph type="title"/>
          </p:nvPr>
        </p:nvSpPr>
        <p:spPr>
          <a:xfrm>
            <a:off x="1625600" y="2978404"/>
            <a:ext cx="8940800" cy="90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algn="ctr" rtl="0">
              <a:spcBef>
                <a:spcPts val="0"/>
              </a:spcBef>
              <a:defRPr/>
            </a:lvl1pPr>
            <a:lvl2pPr lvl="1" algn="ctr" rtl="0">
              <a:spcBef>
                <a:spcPts val="0"/>
              </a:spcBef>
              <a:defRPr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defRPr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defRPr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defRPr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defRPr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defRPr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defRPr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Title and Content"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541060"/>
            <a:ext cx="10801350" cy="1305579"/>
          </a:xfrm>
        </p:spPr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026025"/>
            <a:ext cx="10515600" cy="4150940"/>
          </a:xfrm>
        </p:spPr>
        <p:txBody>
          <a:bodyPr/>
          <a:lstStyle>
            <a:lvl1pPr marL="457200" indent="-442913">
              <a:buClr>
                <a:schemeClr val="tx1"/>
              </a:buClr>
              <a:buSzPct val="100000"/>
              <a:buFont typeface="Wingdings" charset="2"/>
              <a:buChar char="Ø"/>
              <a:defRPr>
                <a:uFillTx/>
              </a:defRPr>
            </a:lvl1pPr>
            <a:lvl2pPr marL="914400" indent="-457200">
              <a:defRPr>
                <a:uFillTx/>
              </a:defRPr>
            </a:lvl2pPr>
            <a:lvl3pPr marL="1373188" indent="-311150">
              <a:defRPr>
                <a:uFillTx/>
              </a:defRPr>
            </a:lvl3pPr>
            <a:lvl4pPr marL="1830388" indent="-236538">
              <a:defRPr>
                <a:uFillTx/>
              </a:defRPr>
            </a:lvl4pPr>
            <a:lvl5pPr marL="2287588" indent="-234950">
              <a:defRPr>
                <a:uFillTx/>
              </a:defRPr>
            </a:lvl5pPr>
          </a:lstStyle>
          <a:p>
            <a:pPr lvl="0"/>
            <a:r>
              <a:rPr lang="en-US" dirty="0">
                <a:uFillTx/>
              </a:rPr>
              <a:t>Click to edit Master text styles</a:t>
            </a:r>
          </a:p>
          <a:p>
            <a:pPr lvl="1"/>
            <a:r>
              <a:rPr lang="en-US" dirty="0">
                <a:uFillTx/>
              </a:rPr>
              <a:t>Second level</a:t>
            </a:r>
          </a:p>
          <a:p>
            <a:pPr lvl="2"/>
            <a:r>
              <a:rPr lang="en-US" dirty="0">
                <a:uFillTx/>
              </a:rPr>
              <a:t>Third level</a:t>
            </a:r>
          </a:p>
          <a:p>
            <a:pPr lvl="3"/>
            <a:r>
              <a:rPr lang="en-US" dirty="0">
                <a:uFillTx/>
              </a:rPr>
              <a:t>Fourth level</a:t>
            </a:r>
          </a:p>
          <a:p>
            <a:pPr lvl="4"/>
            <a:r>
              <a:rPr lang="en-US" dirty="0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3/29/18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7" name="TextBox 6"/>
          <p:cNvSpPr txBox="1">
            <a:spLocks/>
          </p:cNvSpPr>
          <p:nvPr userDrawn="1"/>
        </p:nvSpPr>
        <p:spPr>
          <a:xfrm>
            <a:off x="175999" y="171728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uFillTx/>
              </a:rPr>
              <a:t>Todo</a:t>
            </a:r>
            <a:r>
              <a:rPr lang="en-US" dirty="0">
                <a:uFillTx/>
              </a:rPr>
              <a:t> Slide</a:t>
            </a:r>
          </a:p>
        </p:txBody>
      </p:sp>
      <p:sp>
        <p:nvSpPr>
          <p:cNvPr id="8" name="TextBox 7"/>
          <p:cNvSpPr txBox="1">
            <a:spLocks/>
          </p:cNvSpPr>
          <p:nvPr userDrawn="1"/>
        </p:nvSpPr>
        <p:spPr>
          <a:xfrm rot="2080315">
            <a:off x="8030560" y="740354"/>
            <a:ext cx="5319706" cy="461665"/>
          </a:xfrm>
          <a:prstGeom prst="rect">
            <a:avLst/>
          </a:prstGeom>
          <a:pattFill prst="wdUpDiag">
            <a:fgClr>
              <a:schemeClr val="accent2">
                <a:lumMod val="50000"/>
              </a:schemeClr>
            </a:fgClr>
            <a:bgClr>
              <a:srgbClr val="FFC000"/>
            </a:bgClr>
          </a:pattFill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effectLst>
                  <a:glow rad="368300">
                    <a:srgbClr val="FFC000">
                      <a:alpha val="76000"/>
                    </a:srgbClr>
                  </a:glow>
                </a:effectLst>
                <a:uFillTx/>
              </a:rPr>
              <a:t>Under Construction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4287" indent="0">
              <a:buClr>
                <a:schemeClr val="tx1"/>
              </a:buClr>
              <a:buSzPct val="100000"/>
              <a:buFont typeface="Wingdings" charset="2"/>
              <a:buNone/>
              <a:defRPr>
                <a:uFillTx/>
              </a:defRPr>
            </a:lvl1pPr>
            <a:lvl2pPr marL="914400" indent="-457200">
              <a:defRPr>
                <a:uFillTx/>
              </a:defRPr>
            </a:lvl2pPr>
            <a:lvl3pPr marL="1373188" indent="-311150">
              <a:defRPr>
                <a:uFillTx/>
              </a:defRPr>
            </a:lvl3pPr>
            <a:lvl4pPr marL="1830388" indent="-236538">
              <a:defRPr>
                <a:uFillTx/>
              </a:defRPr>
            </a:lvl4pPr>
            <a:lvl5pPr marL="2287588" indent="-234950">
              <a:defRPr>
                <a:uFillTx/>
              </a:defRPr>
            </a:lvl5pPr>
          </a:lstStyle>
          <a:p>
            <a:pPr lvl="0"/>
            <a:r>
              <a:rPr lang="en-US" dirty="0">
                <a:uFillTx/>
              </a:rPr>
              <a:t>Click to edit Master text styles</a:t>
            </a:r>
          </a:p>
          <a:p>
            <a:pPr lvl="1"/>
            <a:r>
              <a:rPr lang="en-US" dirty="0">
                <a:uFillTx/>
              </a:rPr>
              <a:t>Second level</a:t>
            </a:r>
          </a:p>
          <a:p>
            <a:pPr lvl="2"/>
            <a:r>
              <a:rPr lang="en-US" dirty="0">
                <a:uFillTx/>
              </a:rPr>
              <a:t>Third level</a:t>
            </a:r>
          </a:p>
          <a:p>
            <a:pPr lvl="3"/>
            <a:r>
              <a:rPr lang="en-US" dirty="0">
                <a:uFillTx/>
              </a:rPr>
              <a:t>Fourth level</a:t>
            </a:r>
          </a:p>
          <a:p>
            <a:pPr lvl="4"/>
            <a:r>
              <a:rPr lang="en-US" dirty="0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3/29/18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4287" indent="0">
              <a:buClr>
                <a:schemeClr val="tx1"/>
              </a:buClr>
              <a:buSzPct val="100000"/>
              <a:buFont typeface="Wingdings" charset="2"/>
              <a:buNone/>
              <a:defRPr>
                <a:uFillTx/>
                <a:latin typeface="Monaco" charset="0"/>
                <a:ea typeface="Monaco" charset="0"/>
                <a:cs typeface="Monaco" charset="0"/>
              </a:defRPr>
            </a:lvl1pPr>
            <a:lvl2pPr marL="457200" indent="0">
              <a:buNone/>
              <a:defRPr>
                <a:uFillTx/>
                <a:latin typeface="Monaco" charset="0"/>
                <a:ea typeface="Monaco" charset="0"/>
                <a:cs typeface="Monaco" charset="0"/>
              </a:defRPr>
            </a:lvl2pPr>
            <a:lvl3pPr marL="1062038" indent="0">
              <a:buNone/>
              <a:defRPr>
                <a:uFillTx/>
                <a:latin typeface="Monaco" charset="0"/>
                <a:ea typeface="Monaco" charset="0"/>
                <a:cs typeface="Monaco" charset="0"/>
              </a:defRPr>
            </a:lvl3pPr>
            <a:lvl4pPr marL="1593850" indent="0">
              <a:buNone/>
              <a:defRPr>
                <a:uFillTx/>
                <a:latin typeface="Monaco" charset="0"/>
                <a:ea typeface="Monaco" charset="0"/>
                <a:cs typeface="Monaco" charset="0"/>
              </a:defRPr>
            </a:lvl4pPr>
            <a:lvl5pPr marL="2052638" indent="0">
              <a:buNone/>
              <a:defRPr>
                <a:uFillTx/>
                <a:latin typeface="Monaco" charset="0"/>
                <a:ea typeface="Monaco" charset="0"/>
                <a:cs typeface="Monaco" charset="0"/>
              </a:defRPr>
            </a:lvl5pPr>
          </a:lstStyle>
          <a:p>
            <a:pPr lvl="0"/>
            <a:r>
              <a:rPr lang="en-US" dirty="0">
                <a:uFillTx/>
              </a:rPr>
              <a:t>Click to edit Master text styles</a:t>
            </a:r>
          </a:p>
          <a:p>
            <a:pPr lvl="1"/>
            <a:r>
              <a:rPr lang="en-US" dirty="0">
                <a:uFillTx/>
              </a:rPr>
              <a:t>Second level</a:t>
            </a:r>
          </a:p>
          <a:p>
            <a:pPr lvl="2"/>
            <a:r>
              <a:rPr lang="en-US" dirty="0">
                <a:uFillTx/>
              </a:rPr>
              <a:t>Third level</a:t>
            </a:r>
          </a:p>
          <a:p>
            <a:pPr lvl="3"/>
            <a:r>
              <a:rPr lang="en-US" dirty="0">
                <a:uFillTx/>
              </a:rPr>
              <a:t>Fourth level</a:t>
            </a:r>
          </a:p>
          <a:p>
            <a:pPr lvl="4"/>
            <a:r>
              <a:rPr lang="en-US" dirty="0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3/29/18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42913">
              <a:buClr>
                <a:schemeClr val="bg1"/>
              </a:buClr>
              <a:buSzPct val="100000"/>
              <a:buFont typeface="Wingdings" charset="2"/>
              <a:buChar char="Ø"/>
              <a:defRPr>
                <a:solidFill>
                  <a:schemeClr val="bg1"/>
                </a:solidFill>
                <a:uFillTx/>
              </a:defRPr>
            </a:lvl1pPr>
            <a:lvl2pPr marL="914400" indent="-457200">
              <a:defRPr>
                <a:solidFill>
                  <a:schemeClr val="bg1"/>
                </a:solidFill>
                <a:uFillTx/>
              </a:defRPr>
            </a:lvl2pPr>
            <a:lvl3pPr marL="1373188" indent="-311150">
              <a:defRPr>
                <a:solidFill>
                  <a:schemeClr val="bg1"/>
                </a:solidFill>
                <a:uFillTx/>
              </a:defRPr>
            </a:lvl3pPr>
            <a:lvl4pPr marL="1830388" indent="-236538">
              <a:defRPr>
                <a:solidFill>
                  <a:schemeClr val="bg1"/>
                </a:solidFill>
                <a:uFillTx/>
              </a:defRPr>
            </a:lvl4pPr>
            <a:lvl5pPr marL="2287588" indent="-234950">
              <a:defRPr>
                <a:solidFill>
                  <a:schemeClr val="bg1"/>
                </a:solidFill>
                <a:uFillTx/>
              </a:defRPr>
            </a:lvl5pPr>
          </a:lstStyle>
          <a:p>
            <a:pPr lvl="0"/>
            <a:r>
              <a:rPr lang="en-US" dirty="0">
                <a:uFillTx/>
              </a:rPr>
              <a:t>Click to edit Master text styles</a:t>
            </a:r>
          </a:p>
          <a:p>
            <a:pPr lvl="1"/>
            <a:r>
              <a:rPr lang="en-US" dirty="0">
                <a:uFillTx/>
              </a:rPr>
              <a:t>Second level</a:t>
            </a:r>
          </a:p>
          <a:p>
            <a:pPr lvl="2"/>
            <a:r>
              <a:rPr lang="en-US" dirty="0">
                <a:uFillTx/>
              </a:rPr>
              <a:t>Third level</a:t>
            </a:r>
          </a:p>
          <a:p>
            <a:pPr lvl="3"/>
            <a:r>
              <a:rPr lang="en-US" dirty="0">
                <a:uFillTx/>
              </a:rPr>
              <a:t>Fourth level</a:t>
            </a:r>
          </a:p>
          <a:p>
            <a:pPr lvl="4"/>
            <a:r>
              <a:rPr lang="en-US" dirty="0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F51376BE-D49D-E946-9484-81A0C482C8D7}" type="datetimeFigureOut">
              <a:rPr lang="en-US" smtClean="0">
                <a:uFillTx/>
              </a:rPr>
              <a:pPr/>
              <a:t>3/29/18</a:t>
            </a:fld>
            <a:endParaRPr lang="en-US"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endParaRPr lang="en-US"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DC2A921A-EC74-6F4D-8465-D463C43FF014}" type="slidenum">
              <a:rPr lang="en-US" smtClean="0">
                <a:uFillTx/>
              </a:rPr>
              <a:pPr/>
              <a:t>‹#›</a:t>
            </a:fld>
            <a:endParaRPr lang="en-US">
              <a:uFillTx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r>
              <a:rPr lang="en-US" dirty="0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42913">
              <a:buClr>
                <a:schemeClr val="bg1"/>
              </a:buClr>
              <a:buSzPct val="100000"/>
              <a:buFont typeface="Wingdings" charset="2"/>
              <a:buChar char="Ø"/>
              <a:defRPr>
                <a:solidFill>
                  <a:schemeClr val="bg1"/>
                </a:solidFill>
                <a:uFillTx/>
              </a:defRPr>
            </a:lvl1pPr>
            <a:lvl2pPr marL="914400" indent="-457200">
              <a:defRPr>
                <a:solidFill>
                  <a:schemeClr val="bg1"/>
                </a:solidFill>
                <a:uFillTx/>
              </a:defRPr>
            </a:lvl2pPr>
            <a:lvl3pPr marL="1373188" indent="-311150">
              <a:defRPr>
                <a:solidFill>
                  <a:schemeClr val="bg1"/>
                </a:solidFill>
                <a:uFillTx/>
              </a:defRPr>
            </a:lvl3pPr>
            <a:lvl4pPr marL="1830388" indent="-236538">
              <a:defRPr>
                <a:solidFill>
                  <a:schemeClr val="bg1"/>
                </a:solidFill>
                <a:uFillTx/>
              </a:defRPr>
            </a:lvl4pPr>
            <a:lvl5pPr marL="2287588" indent="-234950">
              <a:defRPr>
                <a:solidFill>
                  <a:schemeClr val="bg1"/>
                </a:solidFill>
                <a:uFillTx/>
              </a:defRPr>
            </a:lvl5pPr>
          </a:lstStyle>
          <a:p>
            <a:pPr lvl="0"/>
            <a:r>
              <a:rPr lang="en-US" dirty="0">
                <a:uFillTx/>
              </a:rPr>
              <a:t>Click to edit Master text styles</a:t>
            </a:r>
          </a:p>
          <a:p>
            <a:pPr lvl="1"/>
            <a:r>
              <a:rPr lang="en-US" dirty="0">
                <a:uFillTx/>
              </a:rPr>
              <a:t>Second level</a:t>
            </a:r>
          </a:p>
          <a:p>
            <a:pPr lvl="2"/>
            <a:r>
              <a:rPr lang="en-US" dirty="0">
                <a:uFillTx/>
              </a:rPr>
              <a:t>Third level</a:t>
            </a:r>
          </a:p>
          <a:p>
            <a:pPr lvl="3"/>
            <a:r>
              <a:rPr lang="en-US" dirty="0">
                <a:uFillTx/>
              </a:rPr>
              <a:t>Fourth level</a:t>
            </a:r>
          </a:p>
          <a:p>
            <a:pPr lvl="4"/>
            <a:r>
              <a:rPr lang="en-US" dirty="0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F51376BE-D49D-E946-9484-81A0C482C8D7}" type="datetimeFigureOut">
              <a:rPr lang="en-US" smtClean="0">
                <a:uFillTx/>
              </a:rPr>
              <a:pPr/>
              <a:t>3/29/18</a:t>
            </a:fld>
            <a:endParaRPr lang="en-US"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endParaRPr lang="en-US"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DC2A921A-EC74-6F4D-8465-D463C43FF014}" type="slidenum">
              <a:rPr lang="en-US" smtClean="0">
                <a:uFillTx/>
              </a:rPr>
              <a:pPr/>
              <a:t>‹#›</a:t>
            </a:fld>
            <a:endParaRPr lang="en-US">
              <a:uFillTx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uFillTx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  <a:uFillTx/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  <a:uFillTx/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3/29/18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  <a:uFillTx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  <a:uFillTx/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  <a:uFillTx/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F51376BE-D49D-E946-9484-81A0C482C8D7}" type="datetimeFigureOut">
              <a:rPr lang="en-US" smtClean="0">
                <a:uFillTx/>
              </a:rPr>
              <a:pPr/>
              <a:t>3/29/18</a:t>
            </a:fld>
            <a:endParaRPr lang="en-US"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endParaRPr lang="en-US"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DC2A921A-EC74-6F4D-8465-D463C43FF014}" type="slidenum">
              <a:rPr lang="en-US" smtClean="0">
                <a:uFillTx/>
              </a:rPr>
              <a:pPr/>
              <a:t>‹#›</a:t>
            </a:fld>
            <a:endParaRPr lang="en-US">
              <a:uFillTx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52450" y="320675"/>
            <a:ext cx="1080135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uFillTx/>
              </a:rP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>
                <a:uFillTx/>
              </a:rPr>
              <a:t>Click to edit Master text styles</a:t>
            </a:r>
          </a:p>
          <a:p>
            <a:pPr lvl="1"/>
            <a:r>
              <a:rPr lang="en-US" dirty="0">
                <a:uFillTx/>
              </a:rPr>
              <a:t>Second level</a:t>
            </a:r>
          </a:p>
          <a:p>
            <a:pPr lvl="2"/>
            <a:r>
              <a:rPr lang="en-US" dirty="0">
                <a:uFillTx/>
              </a:rPr>
              <a:t>Third level</a:t>
            </a:r>
          </a:p>
          <a:p>
            <a:pPr lvl="3"/>
            <a:r>
              <a:rPr lang="en-US" dirty="0">
                <a:uFillTx/>
              </a:rPr>
              <a:t>Fourth level</a:t>
            </a:r>
          </a:p>
          <a:p>
            <a:pPr lvl="4"/>
            <a:r>
              <a:rPr lang="en-US" dirty="0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uFillTx/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defTabSz="914377"/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 defTabSz="914377"/>
              <a:t>3/29/18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uFillTx/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defTabSz="914377"/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uFillTx/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defTabSz="914377"/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 defTabSz="914377"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80" r:id="rId19"/>
    <p:sldLayoutId id="2147483681" r:id="rId20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uFillTx/>
          <a:latin typeface="+mj-lt"/>
          <a:ea typeface="Helvetica Neue" charset="0"/>
          <a:cs typeface="Helvetica Neue" charset="0"/>
        </a:defRPr>
      </a:lvl1pPr>
    </p:titleStyle>
    <p:bodyStyle>
      <a:lvl1pPr marL="0" indent="0" algn="l" defTabSz="914377" rtl="0" eaLnBrk="1" latinLnBrk="0" hangingPunct="1">
        <a:lnSpc>
          <a:spcPct val="90000"/>
        </a:lnSpc>
        <a:spcBef>
          <a:spcPts val="2200"/>
        </a:spcBef>
        <a:buFont typeface="Wingdings" charset="2"/>
        <a:buNone/>
        <a:defRPr sz="2800" b="0" i="0" kern="1200">
          <a:solidFill>
            <a:schemeClr val="tx1"/>
          </a:solidFill>
          <a:uFillTx/>
          <a:latin typeface="+mn-lt"/>
          <a:ea typeface="Helvetica Neue Light" charset="0"/>
          <a:cs typeface="Helvetica Neue Light" charset="0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charset="2"/>
        <a:buChar char="Ø"/>
        <a:defRPr sz="2400" b="0" i="0" kern="1200">
          <a:solidFill>
            <a:schemeClr val="tx1"/>
          </a:solidFill>
          <a:uFillTx/>
          <a:latin typeface="+mn-lt"/>
          <a:ea typeface="Helvetica Neue Light" charset="0"/>
          <a:cs typeface="Helvetica Neue Light" charset="0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charset="2"/>
        <a:buChar char="Ø"/>
        <a:defRPr sz="2000" b="0" i="0" kern="1200">
          <a:solidFill>
            <a:schemeClr val="tx1"/>
          </a:solidFill>
          <a:uFillTx/>
          <a:latin typeface="+mn-lt"/>
          <a:ea typeface="Helvetica Neue Light" charset="0"/>
          <a:cs typeface="Helvetica Neue Light" charset="0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charset="2"/>
        <a:buChar char="Ø"/>
        <a:defRPr sz="1800" b="0" i="0" kern="1200">
          <a:solidFill>
            <a:schemeClr val="tx1"/>
          </a:solidFill>
          <a:uFillTx/>
          <a:latin typeface="+mn-lt"/>
          <a:ea typeface="Helvetica Neue Light" charset="0"/>
          <a:cs typeface="Helvetica Neue Light" charset="0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charset="2"/>
        <a:buChar char="Ø"/>
        <a:defRPr sz="1800" b="0" i="0" kern="1200">
          <a:solidFill>
            <a:schemeClr val="tx1"/>
          </a:solidFill>
          <a:uFillTx/>
          <a:latin typeface="+mn-lt"/>
          <a:ea typeface="Helvetica Neue Light" charset="0"/>
          <a:cs typeface="Helvetica Neue Light" charset="0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9pPr>
    </p:bodyStyle>
    <p:otherStyle>
      <a:defPPr>
        <a:defRPr lang="en-US">
          <a:uFillTx/>
        </a:defRPr>
      </a:defPPr>
      <a:lvl1pPr marL="0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8940800" cy="90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algn="l" rtl="0">
              <a:spcBef>
                <a:spcPts val="0"/>
              </a:spcBef>
              <a:buClr>
                <a:srgbClr val="3B7EA1"/>
              </a:buClr>
              <a:buSzPct val="100000"/>
              <a:buFont typeface="Arial"/>
              <a:buNone/>
              <a:defRPr sz="3600" b="1" i="0" u="none" strike="noStrike" cap="none">
                <a:solidFill>
                  <a:srgbClr val="3B7EA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36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36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36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36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36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36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36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36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34" name="Shape 34"/>
          <p:cNvSpPr txBox="1">
            <a:spLocks noGrp="1"/>
          </p:cNvSpPr>
          <p:nvPr>
            <p:ph type="body" idx="1"/>
          </p:nvPr>
        </p:nvSpPr>
        <p:spPr>
          <a:xfrm>
            <a:off x="609600" y="1295400"/>
            <a:ext cx="10972800" cy="483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algn="l" rtl="0">
              <a:spcBef>
                <a:spcPts val="480"/>
              </a:spcBef>
              <a:buClr>
                <a:srgbClr val="C4820E"/>
              </a:buClr>
              <a:buSzPct val="100000"/>
              <a:buFont typeface="Arial"/>
              <a:buChar char="●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spcBef>
                <a:spcPts val="480"/>
              </a:spcBef>
              <a:buClr>
                <a:srgbClr val="C4820E"/>
              </a:buClr>
              <a:buSzPct val="100000"/>
              <a:buFont typeface="Courier New"/>
              <a:buChar char="o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 rtl="0">
              <a:spcBef>
                <a:spcPts val="480"/>
              </a:spcBef>
              <a:buClr>
                <a:srgbClr val="C4820E"/>
              </a:buClr>
              <a:buSzPct val="100000"/>
              <a:buFont typeface="Wingdings"/>
              <a:buChar char="§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 rtl="0">
              <a:spcBef>
                <a:spcPts val="360"/>
              </a:spcBef>
              <a:buClr>
                <a:srgbClr val="C4820E"/>
              </a:buClr>
              <a:buSzPct val="100000"/>
              <a:buFont typeface="Arial"/>
              <a:buChar char="●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 rtl="0">
              <a:spcBef>
                <a:spcPts val="360"/>
              </a:spcBef>
              <a:buClr>
                <a:srgbClr val="C4820E"/>
              </a:buClr>
              <a:buSzPct val="100000"/>
              <a:buFont typeface="Courier New"/>
              <a:buChar char="o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 rtl="0">
              <a:spcBef>
                <a:spcPts val="360"/>
              </a:spcBef>
              <a:buClr>
                <a:srgbClr val="C4820E"/>
              </a:buClr>
              <a:buSzPct val="100000"/>
              <a:buFont typeface="Wingdings"/>
              <a:buChar char="§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 rtl="0">
              <a:spcBef>
                <a:spcPts val="360"/>
              </a:spcBef>
              <a:buClr>
                <a:srgbClr val="C4820E"/>
              </a:buClr>
              <a:buSzPct val="100000"/>
              <a:buFont typeface="Arial"/>
              <a:buChar char="●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 rtl="0">
              <a:spcBef>
                <a:spcPts val="360"/>
              </a:spcBef>
              <a:buClr>
                <a:srgbClr val="C4820E"/>
              </a:buClr>
              <a:buSzPct val="100000"/>
              <a:buFont typeface="Courier New"/>
              <a:buChar char="o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 rtl="0">
              <a:spcBef>
                <a:spcPts val="360"/>
              </a:spcBef>
              <a:buClr>
                <a:srgbClr val="C4820E"/>
              </a:buClr>
              <a:buSzPct val="100000"/>
              <a:buFont typeface="Wingdings"/>
              <a:buChar char="§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28855727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L="296863" marR="0" lvl="0" indent="-284163" algn="l" rtl="0">
        <a:lnSpc>
          <a:spcPct val="100000"/>
        </a:lnSpc>
        <a:spcBef>
          <a:spcPts val="0"/>
        </a:spcBef>
        <a:spcAft>
          <a:spcPts val="0"/>
        </a:spcAft>
        <a:buNone/>
        <a:tabLst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hyperlink" Target="mailto:jegonzal@cs.berkeley.edu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emf"/><Relationship Id="rId3" Type="http://schemas.openxmlformats.org/officeDocument/2006/relationships/image" Target="../media/image19.emf"/><Relationship Id="rId7" Type="http://schemas.openxmlformats.org/officeDocument/2006/relationships/image" Target="../media/image29.emf"/><Relationship Id="rId12" Type="http://schemas.openxmlformats.org/officeDocument/2006/relationships/image" Target="../media/image25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emf"/><Relationship Id="rId11" Type="http://schemas.openxmlformats.org/officeDocument/2006/relationships/image" Target="../media/image7.emf"/><Relationship Id="rId5" Type="http://schemas.openxmlformats.org/officeDocument/2006/relationships/image" Target="../media/image21.emf"/><Relationship Id="rId10" Type="http://schemas.openxmlformats.org/officeDocument/2006/relationships/image" Target="../media/image6.emf"/><Relationship Id="rId4" Type="http://schemas.openxmlformats.org/officeDocument/2006/relationships/image" Target="../media/image20.emf"/><Relationship Id="rId9" Type="http://schemas.openxmlformats.org/officeDocument/2006/relationships/image" Target="../media/image5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emf"/><Relationship Id="rId5" Type="http://schemas.openxmlformats.org/officeDocument/2006/relationships/image" Target="../media/image35.emf"/><Relationship Id="rId4" Type="http://schemas.openxmlformats.org/officeDocument/2006/relationships/image" Target="../media/image34.e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emf"/><Relationship Id="rId13" Type="http://schemas.openxmlformats.org/officeDocument/2006/relationships/image" Target="../media/image43.emf"/><Relationship Id="rId3" Type="http://schemas.openxmlformats.org/officeDocument/2006/relationships/image" Target="../media/image37.emf"/><Relationship Id="rId7" Type="http://schemas.openxmlformats.org/officeDocument/2006/relationships/image" Target="../media/image41.emf"/><Relationship Id="rId12" Type="http://schemas.openxmlformats.org/officeDocument/2006/relationships/image" Target="../media/image42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emf"/><Relationship Id="rId11" Type="http://schemas.openxmlformats.org/officeDocument/2006/relationships/image" Target="../media/image36.emf"/><Relationship Id="rId5" Type="http://schemas.openxmlformats.org/officeDocument/2006/relationships/image" Target="../media/image39.emf"/><Relationship Id="rId10" Type="http://schemas.openxmlformats.org/officeDocument/2006/relationships/image" Target="../media/image35.emf"/><Relationship Id="rId4" Type="http://schemas.openxmlformats.org/officeDocument/2006/relationships/image" Target="../media/image38.emf"/><Relationship Id="rId9" Type="http://schemas.openxmlformats.org/officeDocument/2006/relationships/image" Target="../media/image34.emf"/><Relationship Id="rId14" Type="http://schemas.openxmlformats.org/officeDocument/2006/relationships/image" Target="../media/image44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7" Type="http://schemas.openxmlformats.org/officeDocument/2006/relationships/image" Target="../media/image49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emf"/><Relationship Id="rId5" Type="http://schemas.openxmlformats.org/officeDocument/2006/relationships/image" Target="../media/image47.emf"/><Relationship Id="rId4" Type="http://schemas.openxmlformats.org/officeDocument/2006/relationships/image" Target="../media/image46.em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://scikit-learn.org/stable/modules/linear_model.html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(null)"/><Relationship Id="rId4" Type="http://schemas.openxmlformats.org/officeDocument/2006/relationships/image" Target="../media/image5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tiff"/><Relationship Id="rId4" Type="http://schemas.openxmlformats.org/officeDocument/2006/relationships/image" Target="../media/image5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2" Type="http://schemas.openxmlformats.org/officeDocument/2006/relationships/image" Target="../media/image61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image" Target="../media/image6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em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emf"/><Relationship Id="rId3" Type="http://schemas.openxmlformats.org/officeDocument/2006/relationships/image" Target="../media/image5.emf"/><Relationship Id="rId7" Type="http://schemas.openxmlformats.org/officeDocument/2006/relationships/image" Target="../media/image9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emf"/><Relationship Id="rId5" Type="http://schemas.openxmlformats.org/officeDocument/2006/relationships/image" Target="../media/image7.emf"/><Relationship Id="rId4" Type="http://schemas.openxmlformats.org/officeDocument/2006/relationships/image" Target="../media/image6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2" Type="http://schemas.openxmlformats.org/officeDocument/2006/relationships/image" Target="../media/image6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image" Target="../media/image6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image" Target="../media/image65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emf"/><Relationship Id="rId4" Type="http://schemas.openxmlformats.org/officeDocument/2006/relationships/image" Target="../media/image67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7" Type="http://schemas.openxmlformats.org/officeDocument/2006/relationships/image" Target="../media/image64.emf"/><Relationship Id="rId2" Type="http://schemas.openxmlformats.org/officeDocument/2006/relationships/image" Target="../media/image6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emf"/><Relationship Id="rId5" Type="http://schemas.openxmlformats.org/officeDocument/2006/relationships/image" Target="../media/image68.emf"/><Relationship Id="rId4" Type="http://schemas.openxmlformats.org/officeDocument/2006/relationships/image" Target="../media/image67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image" Target="../media/image65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emf"/><Relationship Id="rId4" Type="http://schemas.openxmlformats.org/officeDocument/2006/relationships/image" Target="../media/image67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image" Target="../media/image6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emf"/><Relationship Id="rId5" Type="http://schemas.openxmlformats.org/officeDocument/2006/relationships/image" Target="../media/image68.emf"/><Relationship Id="rId4" Type="http://schemas.openxmlformats.org/officeDocument/2006/relationships/image" Target="../media/image67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image" Target="../media/image6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emf"/><Relationship Id="rId5" Type="http://schemas.openxmlformats.org/officeDocument/2006/relationships/image" Target="../media/image68.emf"/><Relationship Id="rId4" Type="http://schemas.openxmlformats.org/officeDocument/2006/relationships/image" Target="../media/image67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image" Target="../media/image6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emf"/><Relationship Id="rId5" Type="http://schemas.openxmlformats.org/officeDocument/2006/relationships/image" Target="../media/image69.emf"/><Relationship Id="rId4" Type="http://schemas.openxmlformats.org/officeDocument/2006/relationships/image" Target="../media/image67.emf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emf"/><Relationship Id="rId3" Type="http://schemas.openxmlformats.org/officeDocument/2006/relationships/image" Target="../media/image66.emf"/><Relationship Id="rId7" Type="http://schemas.openxmlformats.org/officeDocument/2006/relationships/image" Target="../media/image71.emf"/><Relationship Id="rId2" Type="http://schemas.openxmlformats.org/officeDocument/2006/relationships/image" Target="../media/image6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emf"/><Relationship Id="rId5" Type="http://schemas.openxmlformats.org/officeDocument/2006/relationships/image" Target="../media/image68.emf"/><Relationship Id="rId4" Type="http://schemas.openxmlformats.org/officeDocument/2006/relationships/image" Target="../media/image67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image" Target="../media/image65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emf"/><Relationship Id="rId4" Type="http://schemas.openxmlformats.org/officeDocument/2006/relationships/image" Target="../media/image67.em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1.emf"/><Relationship Id="rId7" Type="http://schemas.openxmlformats.org/officeDocument/2006/relationships/image" Target="../media/image12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emf"/><Relationship Id="rId5" Type="http://schemas.openxmlformats.org/officeDocument/2006/relationships/image" Target="../media/image6.emf"/><Relationship Id="rId10" Type="http://schemas.openxmlformats.org/officeDocument/2006/relationships/image" Target="../media/image14.emf"/><Relationship Id="rId4" Type="http://schemas.openxmlformats.org/officeDocument/2006/relationships/image" Target="../media/image5.emf"/><Relationship Id="rId9" Type="http://schemas.microsoft.com/office/2007/relationships/hdphoto" Target="../media/hdphoto1.wdp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image" Target="../media/image6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emf"/><Relationship Id="rId5" Type="http://schemas.openxmlformats.org/officeDocument/2006/relationships/image" Target="../media/image68.emf"/><Relationship Id="rId4" Type="http://schemas.openxmlformats.org/officeDocument/2006/relationships/image" Target="../media/image67.e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image" Target="../media/image6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emf"/><Relationship Id="rId5" Type="http://schemas.openxmlformats.org/officeDocument/2006/relationships/image" Target="../media/image68.emf"/><Relationship Id="rId4" Type="http://schemas.openxmlformats.org/officeDocument/2006/relationships/image" Target="../media/image67.e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image" Target="../media/image6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emf"/><Relationship Id="rId5" Type="http://schemas.openxmlformats.org/officeDocument/2006/relationships/image" Target="../media/image68.emf"/><Relationship Id="rId4" Type="http://schemas.openxmlformats.org/officeDocument/2006/relationships/image" Target="../media/image67.e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image" Target="../media/image6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emf"/><Relationship Id="rId5" Type="http://schemas.openxmlformats.org/officeDocument/2006/relationships/image" Target="../media/image68.emf"/><Relationship Id="rId4" Type="http://schemas.openxmlformats.org/officeDocument/2006/relationships/image" Target="../media/image67.e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image" Target="../media/image66.em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emf"/><Relationship Id="rId2" Type="http://schemas.openxmlformats.org/officeDocument/2006/relationships/image" Target="../media/image61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emf"/><Relationship Id="rId4" Type="http://schemas.openxmlformats.org/officeDocument/2006/relationships/image" Target="../media/image74.e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emf"/><Relationship Id="rId2" Type="http://schemas.openxmlformats.org/officeDocument/2006/relationships/image" Target="../media/image61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emf"/><Relationship Id="rId4" Type="http://schemas.openxmlformats.org/officeDocument/2006/relationships/image" Target="../media/image74.e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tiff"/><Relationship Id="rId4" Type="http://schemas.openxmlformats.org/officeDocument/2006/relationships/image" Target="../media/image77.emf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emf"/><Relationship Id="rId4" Type="http://schemas.openxmlformats.org/officeDocument/2006/relationships/image" Target="../media/image16.e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emf"/><Relationship Id="rId3" Type="http://schemas.openxmlformats.org/officeDocument/2006/relationships/image" Target="../media/image18.emf"/><Relationship Id="rId7" Type="http://schemas.openxmlformats.org/officeDocument/2006/relationships/image" Target="../media/image19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emf"/><Relationship Id="rId5" Type="http://schemas.openxmlformats.org/officeDocument/2006/relationships/image" Target="../media/image6.emf"/><Relationship Id="rId4" Type="http://schemas.openxmlformats.org/officeDocument/2006/relationships/image" Target="../media/image5.emf"/><Relationship Id="rId9" Type="http://schemas.openxmlformats.org/officeDocument/2006/relationships/image" Target="../media/image21.e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emf"/><Relationship Id="rId3" Type="http://schemas.openxmlformats.org/officeDocument/2006/relationships/image" Target="../media/image18.emf"/><Relationship Id="rId7" Type="http://schemas.openxmlformats.org/officeDocument/2006/relationships/image" Target="../media/image19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emf"/><Relationship Id="rId11" Type="http://schemas.openxmlformats.org/officeDocument/2006/relationships/image" Target="../media/image23.emf"/><Relationship Id="rId5" Type="http://schemas.openxmlformats.org/officeDocument/2006/relationships/image" Target="../media/image6.emf"/><Relationship Id="rId10" Type="http://schemas.openxmlformats.org/officeDocument/2006/relationships/image" Target="../media/image22.emf"/><Relationship Id="rId4" Type="http://schemas.openxmlformats.org/officeDocument/2006/relationships/image" Target="../media/image5.emf"/><Relationship Id="rId9" Type="http://schemas.openxmlformats.org/officeDocument/2006/relationships/image" Target="../media/image21.e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emf"/><Relationship Id="rId3" Type="http://schemas.openxmlformats.org/officeDocument/2006/relationships/image" Target="../media/image18.emf"/><Relationship Id="rId7" Type="http://schemas.openxmlformats.org/officeDocument/2006/relationships/image" Target="../media/image24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emf"/><Relationship Id="rId5" Type="http://schemas.openxmlformats.org/officeDocument/2006/relationships/image" Target="../media/image20.emf"/><Relationship Id="rId10" Type="http://schemas.openxmlformats.org/officeDocument/2006/relationships/image" Target="../media/image7.emf"/><Relationship Id="rId4" Type="http://schemas.openxmlformats.org/officeDocument/2006/relationships/image" Target="../media/image19.emf"/><Relationship Id="rId9" Type="http://schemas.openxmlformats.org/officeDocument/2006/relationships/image" Target="../media/image6.e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emf"/><Relationship Id="rId3" Type="http://schemas.openxmlformats.org/officeDocument/2006/relationships/image" Target="../media/image18.emf"/><Relationship Id="rId7" Type="http://schemas.openxmlformats.org/officeDocument/2006/relationships/image" Target="../media/image5.emf"/><Relationship Id="rId12" Type="http://schemas.openxmlformats.org/officeDocument/2006/relationships/image" Target="../media/image27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emf"/><Relationship Id="rId11" Type="http://schemas.openxmlformats.org/officeDocument/2006/relationships/image" Target="../media/image26.emf"/><Relationship Id="rId5" Type="http://schemas.openxmlformats.org/officeDocument/2006/relationships/image" Target="../media/image20.emf"/><Relationship Id="rId10" Type="http://schemas.openxmlformats.org/officeDocument/2006/relationships/image" Target="../media/image25.emf"/><Relationship Id="rId4" Type="http://schemas.openxmlformats.org/officeDocument/2006/relationships/image" Target="../media/image19.emf"/><Relationship Id="rId9" Type="http://schemas.openxmlformats.org/officeDocument/2006/relationships/image" Target="../media/image7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822127" y="386493"/>
            <a:ext cx="10764822" cy="4076701"/>
          </a:xfrm>
        </p:spPr>
        <p:txBody>
          <a:bodyPr anchor="ctr">
            <a:normAutofit/>
          </a:bodyPr>
          <a:lstStyle/>
          <a:p>
            <a:pPr algn="l"/>
            <a:r>
              <a:rPr lang="en-US" sz="5400" i="1" dirty="0"/>
              <a:t>Fitting Linear Models,</a:t>
            </a:r>
            <a:br>
              <a:rPr lang="en-US" sz="5400" i="1" dirty="0"/>
            </a:br>
            <a:r>
              <a:rPr lang="en-US" sz="5400" i="1" dirty="0"/>
              <a:t>Regularization (revisited)</a:t>
            </a:r>
            <a:br>
              <a:rPr lang="en-US" sz="5400" i="1" dirty="0"/>
            </a:br>
            <a:r>
              <a:rPr lang="en-US" sz="5400" i="1" dirty="0"/>
              <a:t>&amp; Cross Validation</a:t>
            </a:r>
            <a:endParaRPr lang="en-US" sz="5400" i="1" dirty="0">
              <a:uFillTx/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712442" y="3884277"/>
            <a:ext cx="8338783" cy="2058488"/>
          </a:xfrm>
        </p:spPr>
        <p:txBody>
          <a:bodyPr>
            <a:noAutofit/>
          </a:bodyPr>
          <a:lstStyle/>
          <a:p>
            <a:pPr algn="l"/>
            <a:r>
              <a:rPr lang="en-US" sz="1800" dirty="0">
                <a:uFillTx/>
              </a:rPr>
              <a:t>Slides by:</a:t>
            </a:r>
          </a:p>
          <a:p>
            <a:pPr algn="l"/>
            <a:r>
              <a:rPr lang="en-US" b="1" dirty="0">
                <a:uFillTx/>
              </a:rPr>
              <a:t>Joseph E. Gonzalez </a:t>
            </a:r>
            <a:r>
              <a:rPr lang="en-US" sz="2000" dirty="0">
                <a:uFillTx/>
                <a:hlinkClick r:id="rId2"/>
              </a:rPr>
              <a:t>jegonzal@cs.berkeley.edu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8202939" y="3515940"/>
            <a:ext cx="2960361" cy="2855070"/>
            <a:chOff x="2398281" y="1322640"/>
            <a:chExt cx="4896161" cy="4722019"/>
          </a:xfrm>
        </p:grpSpPr>
        <p:cxnSp>
          <p:nvCxnSpPr>
            <p:cNvPr id="18" name="Straight Arrow Connector 17"/>
            <p:cNvCxnSpPr/>
            <p:nvPr/>
          </p:nvCxnSpPr>
          <p:spPr>
            <a:xfrm>
              <a:off x="4095395" y="2226135"/>
              <a:ext cx="1371600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>
              <a:off x="6451680" y="3096066"/>
              <a:ext cx="0" cy="137160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/>
            <p:nvPr/>
          </p:nvCxnSpPr>
          <p:spPr>
            <a:xfrm flipH="1">
              <a:off x="4095395" y="5336382"/>
              <a:ext cx="1371600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flipV="1">
              <a:off x="3015076" y="3096066"/>
              <a:ext cx="0" cy="137160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2523009" y="1322640"/>
              <a:ext cx="984132" cy="19852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200" dirty="0">
                  <a:latin typeface="Times" charset="0"/>
                  <a:ea typeface="Times" charset="0"/>
                  <a:cs typeface="Times" charset="0"/>
                </a:rPr>
                <a:t>?</a:t>
              </a:r>
            </a:p>
          </p:txBody>
        </p:sp>
        <p:pic>
          <p:nvPicPr>
            <p:cNvPr id="23" name="Picture 22"/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855018" y="1774180"/>
              <a:ext cx="1193324" cy="1013344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608918" y="4881179"/>
              <a:ext cx="1685524" cy="1163480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398281" y="4628688"/>
              <a:ext cx="1233590" cy="121916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Rounded Rectangle 90">
            <a:extLst>
              <a:ext uri="{FF2B5EF4-FFF2-40B4-BE49-F238E27FC236}">
                <a16:creationId xmlns:a16="http://schemas.microsoft.com/office/drawing/2014/main" id="{46DC3113-AA45-7049-8E40-15B6A37094E9}"/>
              </a:ext>
            </a:extLst>
          </p:cNvPr>
          <p:cNvSpPr/>
          <p:nvPr/>
        </p:nvSpPr>
        <p:spPr>
          <a:xfrm rot="5400000">
            <a:off x="9595381" y="4992610"/>
            <a:ext cx="614480" cy="686379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ounded Rectangle 89">
            <a:extLst>
              <a:ext uri="{FF2B5EF4-FFF2-40B4-BE49-F238E27FC236}">
                <a16:creationId xmlns:a16="http://schemas.microsoft.com/office/drawing/2014/main" id="{EB5EBABE-C6E2-C54D-83D4-3D9EA379F7BC}"/>
              </a:ext>
            </a:extLst>
          </p:cNvPr>
          <p:cNvSpPr/>
          <p:nvPr/>
        </p:nvSpPr>
        <p:spPr>
          <a:xfrm rot="5400000">
            <a:off x="7207609" y="5368631"/>
            <a:ext cx="2143967" cy="5334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ounded Rectangle 88">
            <a:extLst>
              <a:ext uri="{FF2B5EF4-FFF2-40B4-BE49-F238E27FC236}">
                <a16:creationId xmlns:a16="http://schemas.microsoft.com/office/drawing/2014/main" id="{60D92563-6B00-B14C-9DE7-1F8D4633CDE0}"/>
              </a:ext>
            </a:extLst>
          </p:cNvPr>
          <p:cNvSpPr/>
          <p:nvPr/>
        </p:nvSpPr>
        <p:spPr>
          <a:xfrm>
            <a:off x="5536721" y="5139844"/>
            <a:ext cx="2143967" cy="5334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F4DE9D-08BE-3649-AAA8-35A79689D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Predictions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298E66C-6160-AF46-B2E1-305D6AE8CC21}"/>
              </a:ext>
            </a:extLst>
          </p:cNvPr>
          <p:cNvSpPr txBox="1"/>
          <p:nvPr/>
        </p:nvSpPr>
        <p:spPr>
          <a:xfrm>
            <a:off x="7680688" y="-544673"/>
            <a:ext cx="3243196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Entirely </a:t>
            </a:r>
            <a:r>
              <a:rPr lang="en-US" b="1" dirty="0"/>
              <a:t>Quantitative</a:t>
            </a:r>
            <a:r>
              <a:rPr lang="en-US" dirty="0"/>
              <a:t> Values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F22C165A-BFC3-5F41-93C0-79613179CF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2641" y="2280346"/>
            <a:ext cx="330200" cy="2794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7567A15-74AF-284C-B6D4-40D5236D70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1332" y="2184965"/>
            <a:ext cx="1676400" cy="3810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A1EC8E69-BE63-EC46-B62C-AAFB4B9FDE7E}"/>
              </a:ext>
            </a:extLst>
          </p:cNvPr>
          <p:cNvSpPr txBox="1"/>
          <p:nvPr/>
        </p:nvSpPr>
        <p:spPr>
          <a:xfrm>
            <a:off x="3413747" y="2726661"/>
            <a:ext cx="1454244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 err="1"/>
              <a:t>DataFrame</a:t>
            </a:r>
            <a:endParaRPr lang="en-US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D2750DF8-2AC4-FB4C-904B-3FA90BF971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71111" y="2235896"/>
            <a:ext cx="215900" cy="368300"/>
          </a:xfrm>
          <a:prstGeom prst="rect">
            <a:avLst/>
          </a:prstGeom>
        </p:spPr>
      </p:pic>
      <p:sp>
        <p:nvSpPr>
          <p:cNvPr id="29" name="Right Arrow 28">
            <a:extLst>
              <a:ext uri="{FF2B5EF4-FFF2-40B4-BE49-F238E27FC236}">
                <a16:creationId xmlns:a16="http://schemas.microsoft.com/office/drawing/2014/main" id="{60684A38-C188-4442-B1F0-7FDD74EFB1C2}"/>
              </a:ext>
            </a:extLst>
          </p:cNvPr>
          <p:cNvSpPr/>
          <p:nvPr/>
        </p:nvSpPr>
        <p:spPr>
          <a:xfrm>
            <a:off x="5505886" y="8287597"/>
            <a:ext cx="657468" cy="16412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6AFA5B4-E520-F746-BC95-0F6A30306042}"/>
              </a:ext>
            </a:extLst>
          </p:cNvPr>
          <p:cNvSpPr txBox="1"/>
          <p:nvPr/>
        </p:nvSpPr>
        <p:spPr>
          <a:xfrm>
            <a:off x="2874981" y="2141886"/>
            <a:ext cx="433132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/>
              <a:t>=</a:t>
            </a:r>
          </a:p>
        </p:txBody>
      </p:sp>
      <p:sp>
        <p:nvSpPr>
          <p:cNvPr id="47" name="Double Bracket 46">
            <a:extLst>
              <a:ext uri="{FF2B5EF4-FFF2-40B4-BE49-F238E27FC236}">
                <a16:creationId xmlns:a16="http://schemas.microsoft.com/office/drawing/2014/main" id="{CBE7E489-EE3B-7E48-BB55-E29B86523D1A}"/>
              </a:ext>
            </a:extLst>
          </p:cNvPr>
          <p:cNvSpPr/>
          <p:nvPr/>
        </p:nvSpPr>
        <p:spPr>
          <a:xfrm>
            <a:off x="3708116" y="2151276"/>
            <a:ext cx="619250" cy="491927"/>
          </a:xfrm>
          <a:prstGeom prst="bracketPair">
            <a:avLst/>
          </a:prstGeom>
          <a:ln w="57150" cmpd="sng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DE77C0D-1653-ED4F-AC8B-8C47C0628A4C}"/>
              </a:ext>
            </a:extLst>
          </p:cNvPr>
          <p:cNvSpPr txBox="1"/>
          <p:nvPr/>
        </p:nvSpPr>
        <p:spPr>
          <a:xfrm>
            <a:off x="4582466" y="2104260"/>
            <a:ext cx="433132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/>
              <a:t>=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7C3CF15-B9BB-654F-B280-68DFD90496AD}"/>
              </a:ext>
            </a:extLst>
          </p:cNvPr>
          <p:cNvSpPr txBox="1"/>
          <p:nvPr/>
        </p:nvSpPr>
        <p:spPr>
          <a:xfrm>
            <a:off x="8851672" y="1748680"/>
            <a:ext cx="2950029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b="1" dirty="0"/>
              <a:t>Rows</a:t>
            </a:r>
            <a:r>
              <a:rPr lang="en-US" dirty="0"/>
              <a:t> of the 𝚽 matrix correspond to records.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41F373F-41BA-6047-A84E-5731FE8973AD}"/>
              </a:ext>
            </a:extLst>
          </p:cNvPr>
          <p:cNvSpPr txBox="1"/>
          <p:nvPr/>
        </p:nvSpPr>
        <p:spPr>
          <a:xfrm>
            <a:off x="8851672" y="2785942"/>
            <a:ext cx="2950029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b="1" dirty="0"/>
              <a:t>Columns</a:t>
            </a:r>
            <a:r>
              <a:rPr lang="en-US" dirty="0"/>
              <a:t> of the 𝚽 matrix correspond to features.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6DB3F7F-7FF7-7346-9A74-DA71BF81D4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3959" y="5161616"/>
            <a:ext cx="2933700" cy="533400"/>
          </a:xfrm>
          <a:prstGeom prst="rect">
            <a:avLst/>
          </a:prstGeom>
        </p:spPr>
      </p:pic>
      <p:sp>
        <p:nvSpPr>
          <p:cNvPr id="83" name="TextBox 82">
            <a:extLst>
              <a:ext uri="{FF2B5EF4-FFF2-40B4-BE49-F238E27FC236}">
                <a16:creationId xmlns:a16="http://schemas.microsoft.com/office/drawing/2014/main" id="{0D0DFAB2-2147-F64F-AEF3-EA27C7660D24}"/>
              </a:ext>
            </a:extLst>
          </p:cNvPr>
          <p:cNvSpPr txBox="1"/>
          <p:nvPr/>
        </p:nvSpPr>
        <p:spPr>
          <a:xfrm>
            <a:off x="4527201" y="5143541"/>
            <a:ext cx="433132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/>
              <a:t>=</a:t>
            </a:r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id="{A2DDEEC4-F208-6C4C-926F-2B7F9117685D}"/>
              </a:ext>
            </a:extLst>
          </p:cNvPr>
          <p:cNvGrpSpPr/>
          <p:nvPr/>
        </p:nvGrpSpPr>
        <p:grpSpPr>
          <a:xfrm>
            <a:off x="8210231" y="4650636"/>
            <a:ext cx="177800" cy="1936347"/>
            <a:chOff x="8210231" y="4650636"/>
            <a:chExt cx="177800" cy="1936347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292189F7-2037-7A47-B515-5E66E507F3A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210231" y="5373360"/>
              <a:ext cx="177800" cy="393700"/>
            </a:xfrm>
            <a:prstGeom prst="rect">
              <a:avLst/>
            </a:prstGeom>
          </p:spPr>
        </p:pic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D57A541D-C75D-2E44-9D62-7B9A7CF7FA6D}"/>
                </a:ext>
              </a:extLst>
            </p:cNvPr>
            <p:cNvGrpSpPr/>
            <p:nvPr/>
          </p:nvGrpSpPr>
          <p:grpSpPr>
            <a:xfrm rot="5400000">
              <a:off x="7322745" y="5618810"/>
              <a:ext cx="1936347" cy="0"/>
              <a:chOff x="8478702" y="6565330"/>
              <a:chExt cx="2129978" cy="0"/>
            </a:xfrm>
          </p:grpSpPr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FBB3A86A-4850-C14D-8345-583A0AC3C052}"/>
                  </a:ext>
                </a:extLst>
              </p:cNvPr>
              <p:cNvCxnSpPr/>
              <p:nvPr/>
            </p:nvCxnSpPr>
            <p:spPr>
              <a:xfrm>
                <a:off x="8478702" y="6565330"/>
                <a:ext cx="738159" cy="0"/>
              </a:xfrm>
              <a:prstGeom prst="line">
                <a:avLst/>
              </a:prstGeom>
              <a:ln w="28575" cmpd="sng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C1CF6874-9533-DE4B-B5CF-5A67B3D63093}"/>
                  </a:ext>
                </a:extLst>
              </p:cNvPr>
              <p:cNvCxnSpPr/>
              <p:nvPr/>
            </p:nvCxnSpPr>
            <p:spPr>
              <a:xfrm>
                <a:off x="9870521" y="6565330"/>
                <a:ext cx="738159" cy="0"/>
              </a:xfrm>
              <a:prstGeom prst="line">
                <a:avLst/>
              </a:prstGeom>
              <a:ln w="28575" cmpd="sng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D1129531-7DAF-BD4B-8DC6-FFF0A88E3FF0}"/>
              </a:ext>
            </a:extLst>
          </p:cNvPr>
          <p:cNvGrpSpPr/>
          <p:nvPr/>
        </p:nvGrpSpPr>
        <p:grpSpPr>
          <a:xfrm>
            <a:off x="9424759" y="4585119"/>
            <a:ext cx="956357" cy="1948544"/>
            <a:chOff x="8840786" y="4612077"/>
            <a:chExt cx="956357" cy="1948544"/>
          </a:xfrm>
        </p:grpSpPr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461B290B-3E8F-BF48-87A7-7C6398BFC82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076236" y="4644735"/>
              <a:ext cx="484826" cy="1834732"/>
            </a:xfrm>
            <a:prstGeom prst="rect">
              <a:avLst/>
            </a:prstGeom>
          </p:spPr>
        </p:pic>
        <p:sp>
          <p:nvSpPr>
            <p:cNvPr id="86" name="Double Bracket 85">
              <a:extLst>
                <a:ext uri="{FF2B5EF4-FFF2-40B4-BE49-F238E27FC236}">
                  <a16:creationId xmlns:a16="http://schemas.microsoft.com/office/drawing/2014/main" id="{140D27CC-D0E0-9C41-8E88-F37EB38A5A8E}"/>
                </a:ext>
              </a:extLst>
            </p:cNvPr>
            <p:cNvSpPr/>
            <p:nvPr/>
          </p:nvSpPr>
          <p:spPr>
            <a:xfrm>
              <a:off x="8840786" y="4612077"/>
              <a:ext cx="956357" cy="1948544"/>
            </a:xfrm>
            <a:prstGeom prst="bracketPair">
              <a:avLst/>
            </a:prstGeom>
            <a:ln w="57150" cmpd="sng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7" name="TextBox 86">
            <a:extLst>
              <a:ext uri="{FF2B5EF4-FFF2-40B4-BE49-F238E27FC236}">
                <a16:creationId xmlns:a16="http://schemas.microsoft.com/office/drawing/2014/main" id="{521E508B-3EEB-1E40-BD2E-746E993DCD2F}"/>
              </a:ext>
            </a:extLst>
          </p:cNvPr>
          <p:cNvSpPr txBox="1"/>
          <p:nvPr/>
        </p:nvSpPr>
        <p:spPr>
          <a:xfrm>
            <a:off x="8712869" y="5135928"/>
            <a:ext cx="433132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/>
              <a:t>=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437ACE59-10B3-AF47-819D-5F3B2A821A4B}"/>
              </a:ext>
            </a:extLst>
          </p:cNvPr>
          <p:cNvSpPr txBox="1"/>
          <p:nvPr/>
        </p:nvSpPr>
        <p:spPr>
          <a:xfrm>
            <a:off x="552450" y="4146741"/>
            <a:ext cx="1675459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400" b="1" u="sng" dirty="0"/>
              <a:t>Prediction</a:t>
            </a:r>
          </a:p>
        </p:txBody>
      </p:sp>
      <p:graphicFrame>
        <p:nvGraphicFramePr>
          <p:cNvPr id="93" name="Table 92">
            <a:extLst>
              <a:ext uri="{FF2B5EF4-FFF2-40B4-BE49-F238E27FC236}">
                <a16:creationId xmlns:a16="http://schemas.microsoft.com/office/drawing/2014/main" id="{D99C79C1-B27B-B749-871C-4A132230A1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214882"/>
              </p:ext>
            </p:extLst>
          </p:nvPr>
        </p:nvGraphicFramePr>
        <p:xfrm>
          <a:off x="6564801" y="-2248005"/>
          <a:ext cx="5474969" cy="1575526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533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06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926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47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2753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67862">
                  <a:extLst>
                    <a:ext uri="{9D8B030D-6E8A-4147-A177-3AD203B41FA5}">
                      <a16:colId xmlns:a16="http://schemas.microsoft.com/office/drawing/2014/main" val="876063130"/>
                    </a:ext>
                  </a:extLst>
                </a:gridCol>
                <a:gridCol w="1069211">
                  <a:extLst>
                    <a:ext uri="{9D8B030D-6E8A-4147-A177-3AD203B41FA5}">
                      <a16:colId xmlns:a16="http://schemas.microsoft.com/office/drawing/2014/main" val="3291915661"/>
                    </a:ext>
                  </a:extLst>
                </a:gridCol>
                <a:gridCol w="1082266">
                  <a:extLst>
                    <a:ext uri="{9D8B030D-6E8A-4147-A177-3AD203B41FA5}">
                      <a16:colId xmlns:a16="http://schemas.microsoft.com/office/drawing/2014/main" val="1511950444"/>
                    </a:ext>
                  </a:extLst>
                </a:gridCol>
              </a:tblGrid>
              <a:tr h="44426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AK</a:t>
                      </a:r>
                      <a:endParaRPr lang="en-US" sz="1400" b="1" dirty="0">
                        <a:latin typeface="+mj-lt"/>
                      </a:endParaRP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1400" dirty="0"/>
                        <a:t>…</a:t>
                      </a:r>
                      <a:endParaRPr lang="en-US" sz="1400" b="1" dirty="0">
                        <a:latin typeface="+mj-lt"/>
                      </a:endParaRP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NY</a:t>
                      </a:r>
                      <a:endParaRPr lang="en-US" sz="1400" b="1" dirty="0">
                        <a:latin typeface="+mj-lt"/>
                      </a:endParaRP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1400" dirty="0"/>
                        <a:t>…</a:t>
                      </a:r>
                      <a:endParaRPr lang="en-US" sz="1400" b="1" dirty="0">
                        <a:latin typeface="+mj-lt"/>
                      </a:endParaRP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WY</a:t>
                      </a:r>
                      <a:endParaRPr lang="en-US" sz="1400" b="1" dirty="0">
                        <a:latin typeface="+mj-lt"/>
                      </a:endParaRP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age</a:t>
                      </a:r>
                      <a:endParaRPr lang="en-US" sz="1400" b="1" dirty="0">
                        <a:latin typeface="+mj-lt"/>
                      </a:endParaRP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hasBought</a:t>
                      </a:r>
                      <a:endParaRPr lang="en-US" sz="1400" b="1" dirty="0">
                        <a:latin typeface="+mj-lt"/>
                      </a:endParaRP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hasBought</a:t>
                      </a:r>
                      <a:r>
                        <a:rPr lang="en-US" sz="1400" dirty="0"/>
                        <a:t> missing</a:t>
                      </a:r>
                      <a:endParaRPr lang="en-US" sz="1400" b="1" dirty="0">
                        <a:latin typeface="+mj-lt"/>
                      </a:endParaRPr>
                    </a:p>
                  </a:txBody>
                  <a:tcPr marL="73696" marR="73696" marT="36848" marB="36848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837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marL="0" marR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mr-IN" sz="1600" dirty="0"/>
                        <a:t>…</a:t>
                      </a:r>
                      <a:endParaRPr lang="en-US" sz="1600" dirty="0"/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marL="0" marR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>
                          <a:uFillTx/>
                        </a:rPr>
                        <a:t>1</a:t>
                      </a:r>
                      <a:endParaRPr lang="en-US" sz="1600" kern="1200" dirty="0">
                        <a:solidFill>
                          <a:schemeClr val="dk1"/>
                        </a:solidFill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marL="0" marR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mr-IN" sz="1600" kern="1200" dirty="0">
                          <a:uFillTx/>
                        </a:rPr>
                        <a:t>…</a:t>
                      </a:r>
                      <a:endParaRPr lang="en-US" sz="1600" kern="1200" dirty="0">
                        <a:solidFill>
                          <a:schemeClr val="dk1"/>
                        </a:solidFill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32</a:t>
                      </a: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73696" marR="73696" marT="36848" marB="3684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837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1600" dirty="0"/>
                        <a:t>…</a:t>
                      </a:r>
                      <a:endParaRPr lang="en-US" sz="1600" dirty="0"/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1600" dirty="0"/>
                        <a:t>…</a:t>
                      </a:r>
                      <a:endParaRPr lang="en-US" sz="1600" dirty="0"/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50</a:t>
                      </a: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73696" marR="73696" marT="36848" marB="36848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837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marL="0" marR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mr-IN" sz="1600" dirty="0"/>
                        <a:t>…</a:t>
                      </a:r>
                      <a:endParaRPr lang="en-US" sz="1600" dirty="0"/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1600" dirty="0"/>
                        <a:t>…</a:t>
                      </a:r>
                      <a:endParaRPr lang="en-US" sz="1600" dirty="0"/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</a:t>
                      </a: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 marL="73696" marR="73696" marT="36848" marB="36848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94" name="Table 93">
            <a:extLst>
              <a:ext uri="{FF2B5EF4-FFF2-40B4-BE49-F238E27FC236}">
                <a16:creationId xmlns:a16="http://schemas.microsoft.com/office/drawing/2014/main" id="{E5F6BD69-039B-CB47-8DF9-C56E7B2B85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5804218"/>
              </p:ext>
            </p:extLst>
          </p:nvPr>
        </p:nvGraphicFramePr>
        <p:xfrm>
          <a:off x="-2567040" y="7793052"/>
          <a:ext cx="4346572" cy="18417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8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33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155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649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5493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01720">
                <a:tc>
                  <a:txBody>
                    <a:bodyPr/>
                    <a:lstStyle/>
                    <a:p>
                      <a:r>
                        <a:rPr lang="en-US" sz="1400" dirty="0" err="1">
                          <a:latin typeface="+mn-lt"/>
                          <a:ea typeface="Century Gothic" charset="0"/>
                          <a:cs typeface="Century Gothic" charset="0"/>
                        </a:rPr>
                        <a:t>uid</a:t>
                      </a:r>
                      <a:endParaRPr lang="en-US" sz="1400" dirty="0">
                        <a:latin typeface="+mn-lt"/>
                        <a:ea typeface="Century Gothic" charset="0"/>
                        <a:cs typeface="Century Gothic" charset="0"/>
                      </a:endParaRPr>
                    </a:p>
                  </a:txBody>
                  <a:tcPr marL="73561" marR="73561" marT="36781" marB="36781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+mn-lt"/>
                          <a:ea typeface="Century Gothic" charset="0"/>
                          <a:cs typeface="Century Gothic" charset="0"/>
                        </a:rPr>
                        <a:t>age</a:t>
                      </a:r>
                    </a:p>
                  </a:txBody>
                  <a:tcPr marL="73561" marR="73561" marT="36781" marB="36781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+mn-lt"/>
                          <a:ea typeface="Century Gothic" charset="0"/>
                          <a:cs typeface="Century Gothic" charset="0"/>
                        </a:rPr>
                        <a:t>state</a:t>
                      </a:r>
                    </a:p>
                  </a:txBody>
                  <a:tcPr marL="73561" marR="73561" marT="36781" marB="36781"/>
                </a:tc>
                <a:tc>
                  <a:txBody>
                    <a:bodyPr/>
                    <a:lstStyle/>
                    <a:p>
                      <a:r>
                        <a:rPr lang="en-US" sz="1400" dirty="0" err="1">
                          <a:latin typeface="+mn-lt"/>
                          <a:ea typeface="Century Gothic" charset="0"/>
                          <a:cs typeface="Century Gothic" charset="0"/>
                        </a:rPr>
                        <a:t>hasBought</a:t>
                      </a:r>
                      <a:endParaRPr lang="en-US" sz="1400" dirty="0">
                        <a:latin typeface="+mn-lt"/>
                        <a:ea typeface="Century Gothic" charset="0"/>
                        <a:cs typeface="Century Gothic" charset="0"/>
                      </a:endParaRPr>
                    </a:p>
                  </a:txBody>
                  <a:tcPr marL="73561" marR="73561" marT="36781" marB="36781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+mn-lt"/>
                          <a:ea typeface="Century Gothic" charset="0"/>
                          <a:cs typeface="Century Gothic" charset="0"/>
                        </a:rPr>
                        <a:t>review</a:t>
                      </a:r>
                    </a:p>
                  </a:txBody>
                  <a:tcPr marL="73561" marR="73561" marT="36781" marB="36781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1720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  <a:ea typeface="Century Gothic" charset="0"/>
                          <a:cs typeface="Century Gothic" charset="0"/>
                        </a:rPr>
                        <a:t>0</a:t>
                      </a:r>
                    </a:p>
                  </a:txBody>
                  <a:tcPr marL="73561" marR="73561" marT="36781" marB="36781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  <a:ea typeface="Century Gothic" charset="0"/>
                          <a:cs typeface="Century Gothic" charset="0"/>
                        </a:rPr>
                        <a:t>32</a:t>
                      </a:r>
                    </a:p>
                  </a:txBody>
                  <a:tcPr marL="73561" marR="73561" marT="36781" marB="36781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  <a:ea typeface="Century Gothic" charset="0"/>
                          <a:cs typeface="Century Gothic" charset="0"/>
                        </a:rPr>
                        <a:t>NY</a:t>
                      </a:r>
                    </a:p>
                  </a:txBody>
                  <a:tcPr marL="73561" marR="73561" marT="36781" marB="36781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  <a:ea typeface="Century Gothic" charset="0"/>
                          <a:cs typeface="Century Gothic" charset="0"/>
                        </a:rPr>
                        <a:t>True</a:t>
                      </a:r>
                    </a:p>
                  </a:txBody>
                  <a:tcPr marL="73561" marR="73561" marT="36781" marB="36781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  <a:ea typeface="Century Gothic" charset="0"/>
                          <a:cs typeface="Century Gothic" charset="0"/>
                        </a:rPr>
                        <a:t>”Meh</a:t>
                      </a:r>
                      <a:r>
                        <a:rPr lang="en-US" sz="1200" baseline="0" dirty="0">
                          <a:latin typeface="+mn-lt"/>
                          <a:ea typeface="Century Gothic" charset="0"/>
                          <a:cs typeface="Century Gothic" charset="0"/>
                        </a:rPr>
                        <a:t>.”</a:t>
                      </a:r>
                      <a:endParaRPr lang="en-US" sz="1200" dirty="0">
                        <a:latin typeface="+mn-lt"/>
                        <a:ea typeface="Century Gothic" charset="0"/>
                        <a:cs typeface="Century Gothic" charset="0"/>
                      </a:endParaRPr>
                    </a:p>
                  </a:txBody>
                  <a:tcPr marL="73561" marR="73561" marT="36781" marB="3678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6845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  <a:ea typeface="Century Gothic" charset="0"/>
                          <a:cs typeface="Century Gothic" charset="0"/>
                        </a:rPr>
                        <a:t>42</a:t>
                      </a:r>
                    </a:p>
                  </a:txBody>
                  <a:tcPr marL="73561" marR="73561" marT="36781" marB="36781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  <a:ea typeface="Century Gothic" charset="0"/>
                          <a:cs typeface="Century Gothic" charset="0"/>
                        </a:rPr>
                        <a:t>50</a:t>
                      </a:r>
                    </a:p>
                  </a:txBody>
                  <a:tcPr marL="73561" marR="73561" marT="36781" marB="36781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  <a:ea typeface="Century Gothic" charset="0"/>
                          <a:cs typeface="Century Gothic" charset="0"/>
                        </a:rPr>
                        <a:t>WA</a:t>
                      </a:r>
                    </a:p>
                  </a:txBody>
                  <a:tcPr marL="73561" marR="73561" marT="36781" marB="36781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  <a:ea typeface="Century Gothic" charset="0"/>
                          <a:cs typeface="Century Gothic" charset="0"/>
                        </a:rPr>
                        <a:t>True</a:t>
                      </a:r>
                    </a:p>
                  </a:txBody>
                  <a:tcPr marL="73561" marR="73561" marT="36781" marB="36781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  <a:ea typeface="Century Gothic" charset="0"/>
                          <a:cs typeface="Century Gothic" charset="0"/>
                        </a:rPr>
                        <a:t>”Worked</a:t>
                      </a:r>
                      <a:r>
                        <a:rPr lang="en-US" sz="1200" baseline="0" dirty="0">
                          <a:latin typeface="+mn-lt"/>
                          <a:ea typeface="Century Gothic" charset="0"/>
                          <a:cs typeface="Century Gothic" charset="0"/>
                        </a:rPr>
                        <a:t> out of the box </a:t>
                      </a:r>
                      <a:r>
                        <a:rPr lang="mr-IN" sz="1200" baseline="0" dirty="0">
                          <a:latin typeface="+mn-lt"/>
                          <a:ea typeface="Century Gothic" charset="0"/>
                          <a:cs typeface="Century Gothic" charset="0"/>
                        </a:rPr>
                        <a:t>…</a:t>
                      </a:r>
                      <a:r>
                        <a:rPr lang="en-US" sz="1200" baseline="0" dirty="0">
                          <a:latin typeface="+mn-lt"/>
                          <a:ea typeface="Century Gothic" charset="0"/>
                          <a:cs typeface="Century Gothic" charset="0"/>
                        </a:rPr>
                        <a:t>”</a:t>
                      </a:r>
                      <a:endParaRPr lang="en-US" sz="1200" dirty="0">
                        <a:latin typeface="+mn-lt"/>
                        <a:ea typeface="Century Gothic" charset="0"/>
                        <a:cs typeface="Century Gothic" charset="0"/>
                      </a:endParaRPr>
                    </a:p>
                  </a:txBody>
                  <a:tcPr marL="73561" marR="73561" marT="36781" marB="36781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1472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  <a:ea typeface="Century Gothic" charset="0"/>
                          <a:cs typeface="Century Gothic" charset="0"/>
                        </a:rPr>
                        <a:t>57</a:t>
                      </a:r>
                    </a:p>
                  </a:txBody>
                  <a:tcPr marL="73561" marR="73561" marT="36781" marB="36781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  <a:ea typeface="Century Gothic" charset="0"/>
                          <a:cs typeface="Century Gothic" charset="0"/>
                        </a:rPr>
                        <a:t>16</a:t>
                      </a:r>
                    </a:p>
                  </a:txBody>
                  <a:tcPr marL="73561" marR="73561" marT="36781" marB="36781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  <a:ea typeface="Century Gothic" charset="0"/>
                          <a:cs typeface="Century Gothic" charset="0"/>
                        </a:rPr>
                        <a:t>CA</a:t>
                      </a:r>
                    </a:p>
                  </a:txBody>
                  <a:tcPr marL="73561" marR="73561" marT="36781" marB="36781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  <a:ea typeface="Century Gothic" charset="0"/>
                          <a:cs typeface="Century Gothic" charset="0"/>
                        </a:rPr>
                        <a:t>NULL</a:t>
                      </a:r>
                    </a:p>
                  </a:txBody>
                  <a:tcPr marL="73561" marR="73561" marT="36781" marB="36781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  <a:ea typeface="Century Gothic" charset="0"/>
                          <a:cs typeface="Century Gothic" charset="0"/>
                        </a:rPr>
                        <a:t>“</a:t>
                      </a:r>
                      <a:r>
                        <a:rPr lang="en-US" sz="1200" dirty="0" err="1">
                          <a:latin typeface="+mn-lt"/>
                          <a:ea typeface="Century Gothic" charset="0"/>
                          <a:cs typeface="Century Gothic" charset="0"/>
                        </a:rPr>
                        <a:t>Hella</a:t>
                      </a:r>
                      <a:r>
                        <a:rPr lang="en-US" sz="1200" baseline="0" dirty="0">
                          <a:latin typeface="+mn-lt"/>
                          <a:ea typeface="Century Gothic" charset="0"/>
                          <a:cs typeface="Century Gothic" charset="0"/>
                        </a:rPr>
                        <a:t> </a:t>
                      </a:r>
                      <a:r>
                        <a:rPr lang="en-US" sz="1200" dirty="0">
                          <a:latin typeface="+mn-lt"/>
                          <a:ea typeface="Century Gothic" charset="0"/>
                          <a:cs typeface="Century Gothic" charset="0"/>
                        </a:rPr>
                        <a:t>tots lit</a:t>
                      </a:r>
                      <a:r>
                        <a:rPr lang="en-US" sz="1200" baseline="0" dirty="0">
                          <a:latin typeface="+mn-lt"/>
                          <a:ea typeface="Century Gothic" charset="0"/>
                          <a:cs typeface="Century Gothic" charset="0"/>
                        </a:rPr>
                        <a:t>...”</a:t>
                      </a:r>
                      <a:endParaRPr lang="en-US" sz="1200" dirty="0">
                        <a:latin typeface="+mn-lt"/>
                        <a:ea typeface="Century Gothic" charset="0"/>
                        <a:cs typeface="Century Gothic" charset="0"/>
                      </a:endParaRPr>
                    </a:p>
                  </a:txBody>
                  <a:tcPr marL="73561" marR="73561" marT="36781" marB="36781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95" name="Group 94">
            <a:extLst>
              <a:ext uri="{FF2B5EF4-FFF2-40B4-BE49-F238E27FC236}">
                <a16:creationId xmlns:a16="http://schemas.microsoft.com/office/drawing/2014/main" id="{9C159BC4-18EA-1D43-97AE-EDD008F4A1B3}"/>
              </a:ext>
            </a:extLst>
          </p:cNvPr>
          <p:cNvGrpSpPr/>
          <p:nvPr/>
        </p:nvGrpSpPr>
        <p:grpSpPr>
          <a:xfrm>
            <a:off x="-6131866" y="1477302"/>
            <a:ext cx="5905811" cy="2243170"/>
            <a:chOff x="1189470" y="2575617"/>
            <a:chExt cx="5905811" cy="2243170"/>
          </a:xfrm>
        </p:grpSpPr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182480B3-BD4C-8249-AF90-86A2C2947510}"/>
                </a:ext>
              </a:extLst>
            </p:cNvPr>
            <p:cNvGrpSpPr/>
            <p:nvPr/>
          </p:nvGrpSpPr>
          <p:grpSpPr>
            <a:xfrm>
              <a:off x="1189470" y="2672538"/>
              <a:ext cx="5905811" cy="2146249"/>
              <a:chOff x="1189469" y="1347614"/>
              <a:chExt cx="9551591" cy="3471173"/>
            </a:xfrm>
          </p:grpSpPr>
          <p:sp>
            <p:nvSpPr>
              <p:cNvPr id="98" name="Freeform 97">
                <a:extLst>
                  <a:ext uri="{FF2B5EF4-FFF2-40B4-BE49-F238E27FC236}">
                    <a16:creationId xmlns:a16="http://schemas.microsoft.com/office/drawing/2014/main" id="{5C71040E-34B7-9E4A-9FBA-19615F5EB71A}"/>
                  </a:ext>
                </a:extLst>
              </p:cNvPr>
              <p:cNvSpPr/>
              <p:nvPr/>
            </p:nvSpPr>
            <p:spPr>
              <a:xfrm>
                <a:off x="1189469" y="1780359"/>
                <a:ext cx="3739274" cy="2634292"/>
              </a:xfrm>
              <a:custGeom>
                <a:avLst/>
                <a:gdLst>
                  <a:gd name="connsiteX0" fmla="*/ 764836 w 3739274"/>
                  <a:gd name="connsiteY0" fmla="*/ 1751736 h 2634292"/>
                  <a:gd name="connsiteX1" fmla="*/ 47660 w 3739274"/>
                  <a:gd name="connsiteY1" fmla="*/ 353242 h 2634292"/>
                  <a:gd name="connsiteX2" fmla="*/ 2055754 w 3739274"/>
                  <a:gd name="connsiteY2" fmla="*/ 460818 h 2634292"/>
                  <a:gd name="connsiteX3" fmla="*/ 2988083 w 3739274"/>
                  <a:gd name="connsiteY3" fmla="*/ 102230 h 2634292"/>
                  <a:gd name="connsiteX4" fmla="*/ 3723189 w 3739274"/>
                  <a:gd name="connsiteY4" fmla="*/ 2576489 h 2634292"/>
                  <a:gd name="connsiteX5" fmla="*/ 2270907 w 3739274"/>
                  <a:gd name="connsiteY5" fmla="*/ 1841383 h 2634292"/>
                  <a:gd name="connsiteX6" fmla="*/ 764836 w 3739274"/>
                  <a:gd name="connsiteY6" fmla="*/ 1751736 h 26342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39274" h="2634292">
                    <a:moveTo>
                      <a:pt x="764836" y="1751736"/>
                    </a:moveTo>
                    <a:cubicBezTo>
                      <a:pt x="394295" y="1503713"/>
                      <a:pt x="-167493" y="568395"/>
                      <a:pt x="47660" y="353242"/>
                    </a:cubicBezTo>
                    <a:cubicBezTo>
                      <a:pt x="262813" y="138089"/>
                      <a:pt x="1565684" y="502653"/>
                      <a:pt x="2055754" y="460818"/>
                    </a:cubicBezTo>
                    <a:cubicBezTo>
                      <a:pt x="2545824" y="418983"/>
                      <a:pt x="2710177" y="-250382"/>
                      <a:pt x="2988083" y="102230"/>
                    </a:cubicBezTo>
                    <a:cubicBezTo>
                      <a:pt x="3265989" y="454842"/>
                      <a:pt x="3842718" y="2286630"/>
                      <a:pt x="3723189" y="2576489"/>
                    </a:cubicBezTo>
                    <a:cubicBezTo>
                      <a:pt x="3603660" y="2866348"/>
                      <a:pt x="2757989" y="1978842"/>
                      <a:pt x="2270907" y="1841383"/>
                    </a:cubicBezTo>
                    <a:cubicBezTo>
                      <a:pt x="1783825" y="1703924"/>
                      <a:pt x="1135377" y="1999759"/>
                      <a:pt x="764836" y="1751736"/>
                    </a:cubicBezTo>
                    <a:close/>
                  </a:path>
                </a:pathLst>
              </a:custGeom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/>
                  <a:t>Domain</a:t>
                </a:r>
              </a:p>
            </p:txBody>
          </p:sp>
          <p:sp>
            <p:nvSpPr>
              <p:cNvPr id="99" name="Freeform 98">
                <a:extLst>
                  <a:ext uri="{FF2B5EF4-FFF2-40B4-BE49-F238E27FC236}">
                    <a16:creationId xmlns:a16="http://schemas.microsoft.com/office/drawing/2014/main" id="{4039F898-3F9B-264A-A51D-156D475EE41F}"/>
                  </a:ext>
                </a:extLst>
              </p:cNvPr>
              <p:cNvSpPr/>
              <p:nvPr/>
            </p:nvSpPr>
            <p:spPr>
              <a:xfrm>
                <a:off x="4105834" y="1994846"/>
                <a:ext cx="4625789" cy="881729"/>
              </a:xfrm>
              <a:custGeom>
                <a:avLst/>
                <a:gdLst>
                  <a:gd name="connsiteX0" fmla="*/ 0 w 4177553"/>
                  <a:gd name="connsiteY0" fmla="*/ 860919 h 860919"/>
                  <a:gd name="connsiteX1" fmla="*/ 2259106 w 4177553"/>
                  <a:gd name="connsiteY1" fmla="*/ 307 h 860919"/>
                  <a:gd name="connsiteX2" fmla="*/ 4177553 w 4177553"/>
                  <a:gd name="connsiteY2" fmla="*/ 753342 h 8609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177553" h="860919">
                    <a:moveTo>
                      <a:pt x="0" y="860919"/>
                    </a:moveTo>
                    <a:cubicBezTo>
                      <a:pt x="781423" y="439577"/>
                      <a:pt x="1562847" y="18236"/>
                      <a:pt x="2259106" y="307"/>
                    </a:cubicBezTo>
                    <a:cubicBezTo>
                      <a:pt x="2955365" y="-17622"/>
                      <a:pt x="4177553" y="753342"/>
                      <a:pt x="4177553" y="753342"/>
                    </a:cubicBezTo>
                  </a:path>
                </a:pathLst>
              </a:custGeom>
              <a:noFill/>
              <a:ln w="38100">
                <a:solidFill>
                  <a:schemeClr val="tx1">
                    <a:lumMod val="95000"/>
                    <a:lumOff val="5000"/>
                  </a:schemeClr>
                </a:solidFill>
                <a:headEnd type="oval"/>
                <a:tailEnd type="stealth"/>
              </a:ln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cxnSp>
            <p:nvCxnSpPr>
              <p:cNvPr id="100" name="Straight Arrow Connector 99">
                <a:extLst>
                  <a:ext uri="{FF2B5EF4-FFF2-40B4-BE49-F238E27FC236}">
                    <a16:creationId xmlns:a16="http://schemas.microsoft.com/office/drawing/2014/main" id="{2FB317E5-76BE-6C4D-B8E7-5F20114CF1B6}"/>
                  </a:ext>
                </a:extLst>
              </p:cNvPr>
              <p:cNvCxnSpPr/>
              <p:nvPr/>
            </p:nvCxnSpPr>
            <p:spPr>
              <a:xfrm>
                <a:off x="7542948" y="3102842"/>
                <a:ext cx="3198112" cy="0"/>
              </a:xfrm>
              <a:prstGeom prst="straightConnector1">
                <a:avLst/>
              </a:prstGeom>
              <a:ln w="57150">
                <a:headEnd type="stealth"/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pic>
            <p:nvPicPr>
              <p:cNvPr id="101" name="Picture 100">
                <a:extLst>
                  <a:ext uri="{FF2B5EF4-FFF2-40B4-BE49-F238E27FC236}">
                    <a16:creationId xmlns:a16="http://schemas.microsoft.com/office/drawing/2014/main" id="{6DBA396B-F1EB-A346-B007-A748D60E53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321960" y="3341651"/>
                <a:ext cx="419100" cy="215900"/>
              </a:xfrm>
              <a:prstGeom prst="rect">
                <a:avLst/>
              </a:prstGeom>
            </p:spPr>
          </p:pic>
          <p:pic>
            <p:nvPicPr>
              <p:cNvPr id="102" name="Picture 101">
                <a:extLst>
                  <a:ext uri="{FF2B5EF4-FFF2-40B4-BE49-F238E27FC236}">
                    <a16:creationId xmlns:a16="http://schemas.microsoft.com/office/drawing/2014/main" id="{78F2589B-918D-444E-B311-16B8FA9B09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078653" y="3341651"/>
                <a:ext cx="749300" cy="215900"/>
              </a:xfrm>
              <a:prstGeom prst="rect">
                <a:avLst/>
              </a:prstGeom>
            </p:spPr>
          </p:pic>
          <p:cxnSp>
            <p:nvCxnSpPr>
              <p:cNvPr id="103" name="Straight Arrow Connector 102">
                <a:extLst>
                  <a:ext uri="{FF2B5EF4-FFF2-40B4-BE49-F238E27FC236}">
                    <a16:creationId xmlns:a16="http://schemas.microsoft.com/office/drawing/2014/main" id="{40E7F07A-08FB-AC48-AB54-7174F5B8905F}"/>
                  </a:ext>
                </a:extLst>
              </p:cNvPr>
              <p:cNvCxnSpPr/>
              <p:nvPr/>
            </p:nvCxnSpPr>
            <p:spPr>
              <a:xfrm flipH="1">
                <a:off x="8346876" y="2255498"/>
                <a:ext cx="1432607" cy="1887360"/>
              </a:xfrm>
              <a:prstGeom prst="straightConnector1">
                <a:avLst/>
              </a:prstGeom>
              <a:ln w="57150">
                <a:headEnd type="stealth"/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04" name="Straight Arrow Connector 103">
                <a:extLst>
                  <a:ext uri="{FF2B5EF4-FFF2-40B4-BE49-F238E27FC236}">
                    <a16:creationId xmlns:a16="http://schemas.microsoft.com/office/drawing/2014/main" id="{3852CBBF-338A-EA43-AE24-0CE7F94481BA}"/>
                  </a:ext>
                </a:extLst>
              </p:cNvPr>
              <p:cNvCxnSpPr/>
              <p:nvPr/>
            </p:nvCxnSpPr>
            <p:spPr>
              <a:xfrm>
                <a:off x="9142003" y="1687519"/>
                <a:ext cx="1" cy="2830645"/>
              </a:xfrm>
              <a:prstGeom prst="straightConnector1">
                <a:avLst/>
              </a:prstGeom>
              <a:ln w="57150">
                <a:headEnd type="stealth"/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pic>
            <p:nvPicPr>
              <p:cNvPr id="105" name="Picture 104">
                <a:extLst>
                  <a:ext uri="{FF2B5EF4-FFF2-40B4-BE49-F238E27FC236}">
                    <a16:creationId xmlns:a16="http://schemas.microsoft.com/office/drawing/2014/main" id="{DEE36791-B115-5C4F-95EE-A0F42D8CC7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137325" y="4222561"/>
                <a:ext cx="580381" cy="298984"/>
              </a:xfrm>
              <a:prstGeom prst="rect">
                <a:avLst/>
              </a:prstGeom>
            </p:spPr>
          </p:pic>
          <p:pic>
            <p:nvPicPr>
              <p:cNvPr id="106" name="Picture 105">
                <a:extLst>
                  <a:ext uri="{FF2B5EF4-FFF2-40B4-BE49-F238E27FC236}">
                    <a16:creationId xmlns:a16="http://schemas.microsoft.com/office/drawing/2014/main" id="{66601950-E088-6244-8B87-BF6133B484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343783" y="2029231"/>
                <a:ext cx="673836" cy="194156"/>
              </a:xfrm>
              <a:prstGeom prst="rect">
                <a:avLst/>
              </a:prstGeom>
            </p:spPr>
          </p:pic>
          <p:pic>
            <p:nvPicPr>
              <p:cNvPr id="107" name="Picture 106">
                <a:extLst>
                  <a:ext uri="{FF2B5EF4-FFF2-40B4-BE49-F238E27FC236}">
                    <a16:creationId xmlns:a16="http://schemas.microsoft.com/office/drawing/2014/main" id="{9C445E8A-D1BE-B14D-A1E9-5C0AF303EE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945589" y="1347614"/>
                <a:ext cx="419100" cy="215900"/>
              </a:xfrm>
              <a:prstGeom prst="rect">
                <a:avLst/>
              </a:prstGeom>
            </p:spPr>
          </p:pic>
          <p:pic>
            <p:nvPicPr>
              <p:cNvPr id="108" name="Picture 107">
                <a:extLst>
                  <a:ext uri="{FF2B5EF4-FFF2-40B4-BE49-F238E27FC236}">
                    <a16:creationId xmlns:a16="http://schemas.microsoft.com/office/drawing/2014/main" id="{F0B066B9-5076-404E-884E-EEA7F40F8C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615389" y="4602887"/>
                <a:ext cx="749300" cy="215900"/>
              </a:xfrm>
              <a:prstGeom prst="rect">
                <a:avLst/>
              </a:prstGeom>
            </p:spPr>
          </p:pic>
        </p:grpSp>
        <p:pic>
          <p:nvPicPr>
            <p:cNvPr id="97" name="Picture 96">
              <a:extLst>
                <a:ext uri="{FF2B5EF4-FFF2-40B4-BE49-F238E27FC236}">
                  <a16:creationId xmlns:a16="http://schemas.microsoft.com/office/drawing/2014/main" id="{7B62A9ED-C843-B344-9694-F1886772CC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422755" y="2575617"/>
              <a:ext cx="254000" cy="419100"/>
            </a:xfrm>
            <a:prstGeom prst="rect">
              <a:avLst/>
            </a:prstGeom>
          </p:spPr>
        </p:pic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1FF6F78D-A74B-454A-99B1-9F1C5805CA29}"/>
              </a:ext>
            </a:extLst>
          </p:cNvPr>
          <p:cNvGrpSpPr/>
          <p:nvPr/>
        </p:nvGrpSpPr>
        <p:grpSpPr>
          <a:xfrm>
            <a:off x="4989096" y="1350007"/>
            <a:ext cx="3641523" cy="2903166"/>
            <a:chOff x="4989096" y="2668496"/>
            <a:chExt cx="3641523" cy="2903166"/>
          </a:xfrm>
        </p:grpSpPr>
        <p:sp>
          <p:nvSpPr>
            <p:cNvPr id="72" name="Double Bracket 71">
              <a:extLst>
                <a:ext uri="{FF2B5EF4-FFF2-40B4-BE49-F238E27FC236}">
                  <a16:creationId xmlns:a16="http://schemas.microsoft.com/office/drawing/2014/main" id="{137D7DE0-5F22-FE42-88C1-35C6D92BD93A}"/>
                </a:ext>
              </a:extLst>
            </p:cNvPr>
            <p:cNvSpPr/>
            <p:nvPr/>
          </p:nvSpPr>
          <p:spPr>
            <a:xfrm>
              <a:off x="5536721" y="2770325"/>
              <a:ext cx="3093898" cy="2125880"/>
            </a:xfrm>
            <a:prstGeom prst="bracketPair">
              <a:avLst/>
            </a:prstGeom>
            <a:ln w="57150" cmpd="sng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E39E379B-8E01-C745-87B7-D14E61F5858E}"/>
                </a:ext>
              </a:extLst>
            </p:cNvPr>
            <p:cNvSpPr txBox="1"/>
            <p:nvPr/>
          </p:nvSpPr>
          <p:spPr>
            <a:xfrm>
              <a:off x="4989096" y="2668496"/>
              <a:ext cx="398924" cy="5420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C0504D"/>
                  </a:solidFill>
                </a:rPr>
                <a:t>n</a:t>
              </a:r>
            </a:p>
          </p:txBody>
        </p:sp>
        <p:sp>
          <p:nvSpPr>
            <p:cNvPr id="74" name="Left Brace 73">
              <a:extLst>
                <a:ext uri="{FF2B5EF4-FFF2-40B4-BE49-F238E27FC236}">
                  <a16:creationId xmlns:a16="http://schemas.microsoft.com/office/drawing/2014/main" id="{957B8C4A-94E8-7B4E-9FDF-02F4DEE58ED0}"/>
                </a:ext>
              </a:extLst>
            </p:cNvPr>
            <p:cNvSpPr/>
            <p:nvPr/>
          </p:nvSpPr>
          <p:spPr>
            <a:xfrm>
              <a:off x="5269956" y="2741140"/>
              <a:ext cx="175204" cy="2155064"/>
            </a:xfrm>
            <a:prstGeom prst="leftBrace">
              <a:avLst>
                <a:gd name="adj1" fmla="val 8333"/>
                <a:gd name="adj2" fmla="val 9468"/>
              </a:avLst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Left Brace 108">
              <a:extLst>
                <a:ext uri="{FF2B5EF4-FFF2-40B4-BE49-F238E27FC236}">
                  <a16:creationId xmlns:a16="http://schemas.microsoft.com/office/drawing/2014/main" id="{2EA1D6B7-1C2B-F845-859B-84C245A82B95}"/>
                </a:ext>
              </a:extLst>
            </p:cNvPr>
            <p:cNvSpPr/>
            <p:nvPr/>
          </p:nvSpPr>
          <p:spPr>
            <a:xfrm rot="16200000">
              <a:off x="7013624" y="3607008"/>
              <a:ext cx="166399" cy="3067589"/>
            </a:xfrm>
            <a:prstGeom prst="leftBrace">
              <a:avLst>
                <a:gd name="adj1" fmla="val 8333"/>
                <a:gd name="adj2" fmla="val 9468"/>
              </a:avLst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F6FCE945-3E4C-6841-B413-AA0BD076B89F}"/>
                </a:ext>
              </a:extLst>
            </p:cNvPr>
            <p:cNvSpPr txBox="1"/>
            <p:nvPr/>
          </p:nvSpPr>
          <p:spPr>
            <a:xfrm>
              <a:off x="5638978" y="5109997"/>
              <a:ext cx="135358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C0504D"/>
                  </a:solidFill>
                </a:rPr>
                <a:t>d</a:t>
              </a:r>
            </a:p>
          </p:txBody>
        </p:sp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6EC011C4-7D3B-D945-A0E3-8769429C5FA1}"/>
                </a:ext>
              </a:extLst>
            </p:cNvPr>
            <p:cNvGrpSpPr/>
            <p:nvPr/>
          </p:nvGrpSpPr>
          <p:grpSpPr>
            <a:xfrm>
              <a:off x="5735988" y="3057056"/>
              <a:ext cx="2712111" cy="1591489"/>
              <a:chOff x="2559726" y="2902363"/>
              <a:chExt cx="1763612" cy="2057400"/>
            </a:xfrm>
          </p:grpSpPr>
          <p:cxnSp>
            <p:nvCxnSpPr>
              <p:cNvPr id="113" name="Straight Connector 112">
                <a:extLst>
                  <a:ext uri="{FF2B5EF4-FFF2-40B4-BE49-F238E27FC236}">
                    <a16:creationId xmlns:a16="http://schemas.microsoft.com/office/drawing/2014/main" id="{7A01DEBD-6F93-724E-8679-81EA1E7FBBB8}"/>
                  </a:ext>
                </a:extLst>
              </p:cNvPr>
              <p:cNvCxnSpPr/>
              <p:nvPr/>
            </p:nvCxnSpPr>
            <p:spPr>
              <a:xfrm>
                <a:off x="2559726" y="2902363"/>
                <a:ext cx="457200" cy="0"/>
              </a:xfrm>
              <a:prstGeom prst="line">
                <a:avLst/>
              </a:prstGeom>
              <a:ln w="28575" cmpd="sng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9B02D4E2-04C2-FD48-85D8-FBC5B1BCBE80}"/>
                  </a:ext>
                </a:extLst>
              </p:cNvPr>
              <p:cNvCxnSpPr/>
              <p:nvPr/>
            </p:nvCxnSpPr>
            <p:spPr>
              <a:xfrm>
                <a:off x="3866138" y="2902363"/>
                <a:ext cx="457200" cy="0"/>
              </a:xfrm>
              <a:prstGeom prst="line">
                <a:avLst/>
              </a:prstGeom>
              <a:ln w="28575" cmpd="sng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>
                <a:extLst>
                  <a:ext uri="{FF2B5EF4-FFF2-40B4-BE49-F238E27FC236}">
                    <a16:creationId xmlns:a16="http://schemas.microsoft.com/office/drawing/2014/main" id="{CD7AD060-5E7C-4745-9142-1B3915BC7A30}"/>
                  </a:ext>
                </a:extLst>
              </p:cNvPr>
              <p:cNvCxnSpPr/>
              <p:nvPr/>
            </p:nvCxnSpPr>
            <p:spPr>
              <a:xfrm>
                <a:off x="2559726" y="3588163"/>
                <a:ext cx="457200" cy="0"/>
              </a:xfrm>
              <a:prstGeom prst="line">
                <a:avLst/>
              </a:prstGeom>
              <a:ln w="28575" cmpd="sng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>
                <a:extLst>
                  <a:ext uri="{FF2B5EF4-FFF2-40B4-BE49-F238E27FC236}">
                    <a16:creationId xmlns:a16="http://schemas.microsoft.com/office/drawing/2014/main" id="{487EC03E-7400-4A4F-BAF6-9656F75C7010}"/>
                  </a:ext>
                </a:extLst>
              </p:cNvPr>
              <p:cNvCxnSpPr/>
              <p:nvPr/>
            </p:nvCxnSpPr>
            <p:spPr>
              <a:xfrm>
                <a:off x="3866137" y="3588163"/>
                <a:ext cx="457200" cy="0"/>
              </a:xfrm>
              <a:prstGeom prst="line">
                <a:avLst/>
              </a:prstGeom>
              <a:ln w="28575" cmpd="sng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>
                <a:extLst>
                  <a:ext uri="{FF2B5EF4-FFF2-40B4-BE49-F238E27FC236}">
                    <a16:creationId xmlns:a16="http://schemas.microsoft.com/office/drawing/2014/main" id="{5FB03C67-DA64-2344-8811-2BE59A2A5DAE}"/>
                  </a:ext>
                </a:extLst>
              </p:cNvPr>
              <p:cNvCxnSpPr/>
              <p:nvPr/>
            </p:nvCxnSpPr>
            <p:spPr>
              <a:xfrm>
                <a:off x="2559726" y="4959763"/>
                <a:ext cx="457200" cy="0"/>
              </a:xfrm>
              <a:prstGeom prst="line">
                <a:avLst/>
              </a:prstGeom>
              <a:ln w="28575" cmpd="sng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>
                <a:extLst>
                  <a:ext uri="{FF2B5EF4-FFF2-40B4-BE49-F238E27FC236}">
                    <a16:creationId xmlns:a16="http://schemas.microsoft.com/office/drawing/2014/main" id="{0E63EF2D-CA47-C149-A809-44CD7F6063B4}"/>
                  </a:ext>
                </a:extLst>
              </p:cNvPr>
              <p:cNvCxnSpPr/>
              <p:nvPr/>
            </p:nvCxnSpPr>
            <p:spPr>
              <a:xfrm>
                <a:off x="3866135" y="4959763"/>
                <a:ext cx="457200" cy="0"/>
              </a:xfrm>
              <a:prstGeom prst="line">
                <a:avLst/>
              </a:prstGeom>
              <a:ln w="28575" cmpd="sng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pic>
          <p:nvPicPr>
            <p:cNvPr id="112" name="Picture 111">
              <a:extLst>
                <a:ext uri="{FF2B5EF4-FFF2-40B4-BE49-F238E27FC236}">
                  <a16:creationId xmlns:a16="http://schemas.microsoft.com/office/drawing/2014/main" id="{696EC632-4968-3542-BAEB-CEC27D818D2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488992" y="2864807"/>
              <a:ext cx="1208992" cy="1963225"/>
            </a:xfrm>
            <a:prstGeom prst="rect">
              <a:avLst/>
            </a:prstGeom>
          </p:spPr>
        </p:pic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77C87D0F-F867-4E48-B695-09994B9371E4}"/>
              </a:ext>
            </a:extLst>
          </p:cNvPr>
          <p:cNvGrpSpPr/>
          <p:nvPr/>
        </p:nvGrpSpPr>
        <p:grpSpPr>
          <a:xfrm>
            <a:off x="5034818" y="4708876"/>
            <a:ext cx="2741993" cy="2186025"/>
            <a:chOff x="4989096" y="2668496"/>
            <a:chExt cx="3641523" cy="2903166"/>
          </a:xfrm>
        </p:grpSpPr>
        <p:sp>
          <p:nvSpPr>
            <p:cNvPr id="120" name="Double Bracket 119">
              <a:extLst>
                <a:ext uri="{FF2B5EF4-FFF2-40B4-BE49-F238E27FC236}">
                  <a16:creationId xmlns:a16="http://schemas.microsoft.com/office/drawing/2014/main" id="{AC05A65D-33EC-A24D-8699-B180EEA5FB05}"/>
                </a:ext>
              </a:extLst>
            </p:cNvPr>
            <p:cNvSpPr/>
            <p:nvPr/>
          </p:nvSpPr>
          <p:spPr>
            <a:xfrm>
              <a:off x="5536721" y="2770325"/>
              <a:ext cx="3093898" cy="2125880"/>
            </a:xfrm>
            <a:prstGeom prst="bracketPair">
              <a:avLst/>
            </a:prstGeom>
            <a:ln w="57150" cmpd="sng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53FFE208-F50C-0C40-8154-D1356DA53440}"/>
                </a:ext>
              </a:extLst>
            </p:cNvPr>
            <p:cNvSpPr txBox="1"/>
            <p:nvPr/>
          </p:nvSpPr>
          <p:spPr>
            <a:xfrm>
              <a:off x="4989096" y="2668496"/>
              <a:ext cx="398924" cy="5420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C0504D"/>
                  </a:solidFill>
                </a:rPr>
                <a:t>n</a:t>
              </a:r>
            </a:p>
          </p:txBody>
        </p:sp>
        <p:sp>
          <p:nvSpPr>
            <p:cNvPr id="122" name="Left Brace 121">
              <a:extLst>
                <a:ext uri="{FF2B5EF4-FFF2-40B4-BE49-F238E27FC236}">
                  <a16:creationId xmlns:a16="http://schemas.microsoft.com/office/drawing/2014/main" id="{4B33A345-3DC4-7143-AC8D-DBE01678901F}"/>
                </a:ext>
              </a:extLst>
            </p:cNvPr>
            <p:cNvSpPr/>
            <p:nvPr/>
          </p:nvSpPr>
          <p:spPr>
            <a:xfrm>
              <a:off x="5269956" y="2741140"/>
              <a:ext cx="175204" cy="2155064"/>
            </a:xfrm>
            <a:prstGeom prst="leftBrace">
              <a:avLst>
                <a:gd name="adj1" fmla="val 8333"/>
                <a:gd name="adj2" fmla="val 9468"/>
              </a:avLst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Left Brace 122">
              <a:extLst>
                <a:ext uri="{FF2B5EF4-FFF2-40B4-BE49-F238E27FC236}">
                  <a16:creationId xmlns:a16="http://schemas.microsoft.com/office/drawing/2014/main" id="{D68D749B-D6BB-8D43-8037-6C532FD2BBD5}"/>
                </a:ext>
              </a:extLst>
            </p:cNvPr>
            <p:cNvSpPr/>
            <p:nvPr/>
          </p:nvSpPr>
          <p:spPr>
            <a:xfrm rot="16200000">
              <a:off x="7013624" y="3607008"/>
              <a:ext cx="166399" cy="3067589"/>
            </a:xfrm>
            <a:prstGeom prst="leftBrace">
              <a:avLst>
                <a:gd name="adj1" fmla="val 8333"/>
                <a:gd name="adj2" fmla="val 9468"/>
              </a:avLst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9D47E1FB-7E7C-3147-96B5-F155E02616A5}"/>
                </a:ext>
              </a:extLst>
            </p:cNvPr>
            <p:cNvSpPr txBox="1"/>
            <p:nvPr/>
          </p:nvSpPr>
          <p:spPr>
            <a:xfrm>
              <a:off x="5638978" y="5109997"/>
              <a:ext cx="135358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C0504D"/>
                  </a:solidFill>
                </a:rPr>
                <a:t>d</a:t>
              </a:r>
            </a:p>
          </p:txBody>
        </p:sp>
        <p:grpSp>
          <p:nvGrpSpPr>
            <p:cNvPr id="125" name="Group 124">
              <a:extLst>
                <a:ext uri="{FF2B5EF4-FFF2-40B4-BE49-F238E27FC236}">
                  <a16:creationId xmlns:a16="http://schemas.microsoft.com/office/drawing/2014/main" id="{07D89F83-D4FD-1549-B3A2-E39B80A051D7}"/>
                </a:ext>
              </a:extLst>
            </p:cNvPr>
            <p:cNvGrpSpPr/>
            <p:nvPr/>
          </p:nvGrpSpPr>
          <p:grpSpPr>
            <a:xfrm>
              <a:off x="5735988" y="3057056"/>
              <a:ext cx="2712111" cy="1591489"/>
              <a:chOff x="2559726" y="2902363"/>
              <a:chExt cx="1763612" cy="2057400"/>
            </a:xfrm>
          </p:grpSpPr>
          <p:cxnSp>
            <p:nvCxnSpPr>
              <p:cNvPr id="127" name="Straight Connector 126">
                <a:extLst>
                  <a:ext uri="{FF2B5EF4-FFF2-40B4-BE49-F238E27FC236}">
                    <a16:creationId xmlns:a16="http://schemas.microsoft.com/office/drawing/2014/main" id="{8E58A55A-02B8-194D-94C0-2F9DDAFD263C}"/>
                  </a:ext>
                </a:extLst>
              </p:cNvPr>
              <p:cNvCxnSpPr/>
              <p:nvPr/>
            </p:nvCxnSpPr>
            <p:spPr>
              <a:xfrm>
                <a:off x="2559726" y="2902363"/>
                <a:ext cx="457200" cy="0"/>
              </a:xfrm>
              <a:prstGeom prst="line">
                <a:avLst/>
              </a:prstGeom>
              <a:ln w="28575" cmpd="sng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8" name="Straight Connector 127">
                <a:extLst>
                  <a:ext uri="{FF2B5EF4-FFF2-40B4-BE49-F238E27FC236}">
                    <a16:creationId xmlns:a16="http://schemas.microsoft.com/office/drawing/2014/main" id="{1CC893BA-3B63-E444-8842-8E4AC7161AAF}"/>
                  </a:ext>
                </a:extLst>
              </p:cNvPr>
              <p:cNvCxnSpPr/>
              <p:nvPr/>
            </p:nvCxnSpPr>
            <p:spPr>
              <a:xfrm>
                <a:off x="3866138" y="2902363"/>
                <a:ext cx="457200" cy="0"/>
              </a:xfrm>
              <a:prstGeom prst="line">
                <a:avLst/>
              </a:prstGeom>
              <a:ln w="28575" cmpd="sng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9" name="Straight Connector 128">
                <a:extLst>
                  <a:ext uri="{FF2B5EF4-FFF2-40B4-BE49-F238E27FC236}">
                    <a16:creationId xmlns:a16="http://schemas.microsoft.com/office/drawing/2014/main" id="{7D78F11B-91AB-2143-8065-70794DBE7024}"/>
                  </a:ext>
                </a:extLst>
              </p:cNvPr>
              <p:cNvCxnSpPr/>
              <p:nvPr/>
            </p:nvCxnSpPr>
            <p:spPr>
              <a:xfrm>
                <a:off x="2559726" y="3588163"/>
                <a:ext cx="457200" cy="0"/>
              </a:xfrm>
              <a:prstGeom prst="line">
                <a:avLst/>
              </a:prstGeom>
              <a:ln w="28575" cmpd="sng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0" name="Straight Connector 129">
                <a:extLst>
                  <a:ext uri="{FF2B5EF4-FFF2-40B4-BE49-F238E27FC236}">
                    <a16:creationId xmlns:a16="http://schemas.microsoft.com/office/drawing/2014/main" id="{9716668D-5C69-BE49-B105-A174E4FC7281}"/>
                  </a:ext>
                </a:extLst>
              </p:cNvPr>
              <p:cNvCxnSpPr/>
              <p:nvPr/>
            </p:nvCxnSpPr>
            <p:spPr>
              <a:xfrm>
                <a:off x="3866137" y="3588163"/>
                <a:ext cx="457200" cy="0"/>
              </a:xfrm>
              <a:prstGeom prst="line">
                <a:avLst/>
              </a:prstGeom>
              <a:ln w="28575" cmpd="sng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1" name="Straight Connector 130">
                <a:extLst>
                  <a:ext uri="{FF2B5EF4-FFF2-40B4-BE49-F238E27FC236}">
                    <a16:creationId xmlns:a16="http://schemas.microsoft.com/office/drawing/2014/main" id="{4E766F00-D89D-424D-BF74-C1E51E0D06D5}"/>
                  </a:ext>
                </a:extLst>
              </p:cNvPr>
              <p:cNvCxnSpPr/>
              <p:nvPr/>
            </p:nvCxnSpPr>
            <p:spPr>
              <a:xfrm>
                <a:off x="2559726" y="4959763"/>
                <a:ext cx="457200" cy="0"/>
              </a:xfrm>
              <a:prstGeom prst="line">
                <a:avLst/>
              </a:prstGeom>
              <a:ln w="28575" cmpd="sng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>
                <a:extLst>
                  <a:ext uri="{FF2B5EF4-FFF2-40B4-BE49-F238E27FC236}">
                    <a16:creationId xmlns:a16="http://schemas.microsoft.com/office/drawing/2014/main" id="{11D7A443-0C1E-D14F-BCCB-3895D45BECC5}"/>
                  </a:ext>
                </a:extLst>
              </p:cNvPr>
              <p:cNvCxnSpPr/>
              <p:nvPr/>
            </p:nvCxnSpPr>
            <p:spPr>
              <a:xfrm>
                <a:off x="3866135" y="4959763"/>
                <a:ext cx="457200" cy="0"/>
              </a:xfrm>
              <a:prstGeom prst="line">
                <a:avLst/>
              </a:prstGeom>
              <a:ln w="28575" cmpd="sng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pic>
          <p:nvPicPr>
            <p:cNvPr id="126" name="Picture 125">
              <a:extLst>
                <a:ext uri="{FF2B5EF4-FFF2-40B4-BE49-F238E27FC236}">
                  <a16:creationId xmlns:a16="http://schemas.microsoft.com/office/drawing/2014/main" id="{76DE5CC7-4053-2A4D-87C8-4BDF11E4240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488992" y="2864807"/>
              <a:ext cx="1208992" cy="19632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55393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936B91-7376-F646-A80E-7BA36A0B5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 Equations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074DC4-7CB0-C448-BBC1-E556A02744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Solution to the least squares model: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Given by the normal equation: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5BD242-5548-3147-BFBD-DA89A1184F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1929" y="2567288"/>
            <a:ext cx="6946900" cy="1549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7C561FE-F892-894C-BE4C-730CAE4E22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000" y="5258308"/>
            <a:ext cx="3302000" cy="584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FF2C844-BA75-734C-B286-D784E1FC6524}"/>
              </a:ext>
            </a:extLst>
          </p:cNvPr>
          <p:cNvSpPr txBox="1"/>
          <p:nvPr/>
        </p:nvSpPr>
        <p:spPr>
          <a:xfrm>
            <a:off x="8162545" y="4858351"/>
            <a:ext cx="3785616" cy="1477328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b="1" dirty="0"/>
              <a:t>You should know this!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You do not need to know the</a:t>
            </a:r>
            <a:br>
              <a:rPr lang="en-US" dirty="0"/>
            </a:br>
            <a:r>
              <a:rPr lang="en-US" dirty="0"/>
              <a:t>calculus based derivation.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b="1" dirty="0"/>
              <a:t>You should know the geometric derivation …</a:t>
            </a:r>
          </a:p>
        </p:txBody>
      </p:sp>
    </p:spTree>
    <p:extLst>
      <p:ext uri="{BB962C8B-B14F-4D97-AF65-F5344CB8AC3E}">
        <p14:creationId xmlns:p14="http://schemas.microsoft.com/office/powerpoint/2010/main" val="30598404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4F01F463-AF1B-EE4A-9FF1-2FB1D7B96903}"/>
              </a:ext>
            </a:extLst>
          </p:cNvPr>
          <p:cNvSpPr/>
          <p:nvPr/>
        </p:nvSpPr>
        <p:spPr>
          <a:xfrm>
            <a:off x="2663392" y="3151632"/>
            <a:ext cx="2280464" cy="286512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6C25052F-3ACE-0442-8276-BBAA19A8CA9F}"/>
              </a:ext>
            </a:extLst>
          </p:cNvPr>
          <p:cNvSpPr/>
          <p:nvPr/>
        </p:nvSpPr>
        <p:spPr>
          <a:xfrm rot="5400000">
            <a:off x="5060266" y="3457883"/>
            <a:ext cx="2280464" cy="424987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16E08A0C-D18D-7C41-81FA-E6846EA1CC44}"/>
              </a:ext>
            </a:extLst>
          </p:cNvPr>
          <p:cNvSpPr/>
          <p:nvPr/>
        </p:nvSpPr>
        <p:spPr>
          <a:xfrm>
            <a:off x="8856124" y="3361035"/>
            <a:ext cx="712264" cy="583077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45103"/>
            <a:ext cx="10801350" cy="1325563"/>
          </a:xfrm>
        </p:spPr>
        <p:txBody>
          <a:bodyPr>
            <a:normAutofit/>
          </a:bodyPr>
          <a:lstStyle/>
          <a:p>
            <a:pPr algn="just"/>
            <a:r>
              <a:rPr lang="en-US" sz="4000" dirty="0"/>
              <a:t>Geometric Derivation: </a:t>
            </a:r>
            <a:r>
              <a:rPr lang="en-US" sz="4000" b="1" u="sng" dirty="0"/>
              <a:t>Not</a:t>
            </a:r>
            <a:r>
              <a:rPr lang="en-US" sz="4000" b="1" dirty="0"/>
              <a:t> Bonus Material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70666"/>
            <a:ext cx="10515600" cy="808863"/>
          </a:xfrm>
        </p:spPr>
        <p:txBody>
          <a:bodyPr/>
          <a:lstStyle/>
          <a:p>
            <a:r>
              <a:rPr lang="en-US" dirty="0"/>
              <a:t>Examine the column spaces:</a:t>
            </a:r>
          </a:p>
        </p:txBody>
      </p:sp>
      <p:sp>
        <p:nvSpPr>
          <p:cNvPr id="4" name="Double Bracket 3"/>
          <p:cNvSpPr/>
          <p:nvPr/>
        </p:nvSpPr>
        <p:spPr>
          <a:xfrm>
            <a:off x="2293026" y="2597562"/>
            <a:ext cx="2946532" cy="3233003"/>
          </a:xfrm>
          <a:prstGeom prst="bracketPair">
            <a:avLst/>
          </a:prstGeom>
          <a:ln w="57150" cmpd="sng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604556" y="2554123"/>
            <a:ext cx="3463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C0504D"/>
                </a:solidFill>
              </a:rPr>
              <a:t>n</a:t>
            </a:r>
          </a:p>
        </p:txBody>
      </p:sp>
      <p:sp>
        <p:nvSpPr>
          <p:cNvPr id="14" name="Left Brace 13"/>
          <p:cNvSpPr/>
          <p:nvPr/>
        </p:nvSpPr>
        <p:spPr>
          <a:xfrm>
            <a:off x="1910499" y="2554123"/>
            <a:ext cx="304800" cy="3456964"/>
          </a:xfrm>
          <a:prstGeom prst="leftBrace">
            <a:avLst>
              <a:gd name="adj1" fmla="val 8333"/>
              <a:gd name="adj2" fmla="val 9468"/>
            </a:avLst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Left Brace 14"/>
          <p:cNvSpPr/>
          <p:nvPr/>
        </p:nvSpPr>
        <p:spPr>
          <a:xfrm rot="16200000">
            <a:off x="3613892" y="4690222"/>
            <a:ext cx="304800" cy="2946532"/>
          </a:xfrm>
          <a:prstGeom prst="leftBrace">
            <a:avLst>
              <a:gd name="adj1" fmla="val 8333"/>
              <a:gd name="adj2" fmla="val 9468"/>
            </a:avLst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2267130" y="6190382"/>
            <a:ext cx="3962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C0504D"/>
                </a:solidFill>
              </a:rPr>
              <a:t>d</a:t>
            </a:r>
          </a:p>
        </p:txBody>
      </p:sp>
      <p:sp>
        <p:nvSpPr>
          <p:cNvPr id="18" name="Double Bracket 17"/>
          <p:cNvSpPr/>
          <p:nvPr/>
        </p:nvSpPr>
        <p:spPr>
          <a:xfrm>
            <a:off x="8696490" y="2563899"/>
            <a:ext cx="990600" cy="3276442"/>
          </a:xfrm>
          <a:prstGeom prst="bracketPair">
            <a:avLst/>
          </a:prstGeom>
          <a:ln w="57150" cmpd="sng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8089011" y="2554123"/>
            <a:ext cx="3463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C0504D"/>
                </a:solidFill>
              </a:rPr>
              <a:t>n</a:t>
            </a:r>
          </a:p>
        </p:txBody>
      </p:sp>
      <p:sp>
        <p:nvSpPr>
          <p:cNvPr id="22" name="Left Brace 21"/>
          <p:cNvSpPr/>
          <p:nvPr/>
        </p:nvSpPr>
        <p:spPr>
          <a:xfrm>
            <a:off x="8394954" y="2554123"/>
            <a:ext cx="304800" cy="3466740"/>
          </a:xfrm>
          <a:prstGeom prst="leftBrace">
            <a:avLst>
              <a:gd name="adj1" fmla="val 8333"/>
              <a:gd name="adj2" fmla="val 9468"/>
            </a:avLst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Left Brace 22"/>
          <p:cNvSpPr/>
          <p:nvPr/>
        </p:nvSpPr>
        <p:spPr>
          <a:xfrm rot="16200000">
            <a:off x="9075256" y="5706515"/>
            <a:ext cx="304800" cy="712039"/>
          </a:xfrm>
          <a:prstGeom prst="leftBrace">
            <a:avLst>
              <a:gd name="adj1" fmla="val 8333"/>
              <a:gd name="adj2" fmla="val 34242"/>
            </a:avLst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8897876" y="6107844"/>
            <a:ext cx="3406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C0504D"/>
                </a:solidFill>
              </a:rPr>
              <a:t>1</a:t>
            </a:r>
          </a:p>
        </p:txBody>
      </p:sp>
      <p:grpSp>
        <p:nvGrpSpPr>
          <p:cNvPr id="31" name="Group 30"/>
          <p:cNvGrpSpPr/>
          <p:nvPr/>
        </p:nvGrpSpPr>
        <p:grpSpPr>
          <a:xfrm rot="16200000">
            <a:off x="2328164" y="3239279"/>
            <a:ext cx="2939113" cy="1930225"/>
            <a:chOff x="2580049" y="2902361"/>
            <a:chExt cx="1693115" cy="2057399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2580049" y="2902361"/>
              <a:ext cx="669386" cy="0"/>
            </a:xfrm>
            <a:prstGeom prst="line">
              <a:avLst/>
            </a:prstGeom>
            <a:ln w="28575" cmpd="sng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/>
            <p:nvPr/>
          </p:nvCxnSpPr>
          <p:spPr>
            <a:xfrm>
              <a:off x="3664631" y="2902365"/>
              <a:ext cx="608533" cy="0"/>
            </a:xfrm>
            <a:prstGeom prst="line">
              <a:avLst/>
            </a:prstGeom>
            <a:ln w="28575" cmpd="sng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>
              <a:off x="2580049" y="3588160"/>
              <a:ext cx="669386" cy="0"/>
            </a:xfrm>
            <a:prstGeom prst="line">
              <a:avLst/>
            </a:prstGeom>
            <a:ln w="28575" cmpd="sng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3664631" y="3588160"/>
              <a:ext cx="608533" cy="0"/>
            </a:xfrm>
            <a:prstGeom prst="line">
              <a:avLst/>
            </a:prstGeom>
            <a:ln w="28575" cmpd="sng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2580051" y="4959759"/>
              <a:ext cx="669386" cy="0"/>
            </a:xfrm>
            <a:prstGeom prst="line">
              <a:avLst/>
            </a:prstGeom>
            <a:ln w="28575" cmpd="sng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3664631" y="4959760"/>
              <a:ext cx="608533" cy="0"/>
            </a:xfrm>
            <a:prstGeom prst="line">
              <a:avLst/>
            </a:prstGeom>
            <a:ln w="28575" cmpd="sng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7" name="TextBox 26"/>
          <p:cNvSpPr txBox="1"/>
          <p:nvPr/>
        </p:nvSpPr>
        <p:spPr>
          <a:xfrm>
            <a:off x="2557467" y="2011746"/>
            <a:ext cx="2472152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Columns space of 𝚽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B6B895A-08C7-5240-B3C7-7CBE9112F00E}"/>
              </a:ext>
            </a:extLst>
          </p:cNvPr>
          <p:cNvSpPr txBox="1"/>
          <p:nvPr/>
        </p:nvSpPr>
        <p:spPr>
          <a:xfrm>
            <a:off x="5474412" y="931541"/>
            <a:ext cx="5575565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We decided that this is too exciting to not know.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5F68572-01FF-F048-8314-02F214E9D47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20925" y="4006181"/>
            <a:ext cx="2388881" cy="28927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F828D19-CA1D-C745-BAE3-903F4C318C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5904" y="2744610"/>
            <a:ext cx="432593" cy="2840694"/>
          </a:xfrm>
          <a:prstGeom prst="rect">
            <a:avLst/>
          </a:prstGeom>
        </p:spPr>
      </p:pic>
      <p:sp>
        <p:nvSpPr>
          <p:cNvPr id="35" name="Double Bracket 34">
            <a:extLst>
              <a:ext uri="{FF2B5EF4-FFF2-40B4-BE49-F238E27FC236}">
                <a16:creationId xmlns:a16="http://schemas.microsoft.com/office/drawing/2014/main" id="{13054FE6-570B-D34F-A14E-5BF2CF1B0F81}"/>
              </a:ext>
            </a:extLst>
          </p:cNvPr>
          <p:cNvSpPr/>
          <p:nvPr/>
        </p:nvSpPr>
        <p:spPr>
          <a:xfrm>
            <a:off x="5778750" y="2597563"/>
            <a:ext cx="805680" cy="2097125"/>
          </a:xfrm>
          <a:prstGeom prst="bracketPair">
            <a:avLst/>
          </a:prstGeom>
          <a:ln w="57150" cmpd="sng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5C279E16-3A12-D047-BB7D-D6892473B57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7142" y="2680143"/>
            <a:ext cx="246263" cy="1981301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62A92A62-6037-A742-AF52-0E50250A6C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48200" y="3842839"/>
            <a:ext cx="723900" cy="381000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04582597-325B-F646-8E8D-D1DF5F0ADDAF}"/>
              </a:ext>
            </a:extLst>
          </p:cNvPr>
          <p:cNvSpPr txBox="1"/>
          <p:nvPr/>
        </p:nvSpPr>
        <p:spPr>
          <a:xfrm>
            <a:off x="7430281" y="3776845"/>
            <a:ext cx="558166" cy="83099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4800" dirty="0"/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4127867152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-2134426"/>
            <a:ext cx="10801350" cy="1325563"/>
          </a:xfrm>
        </p:spPr>
        <p:txBody>
          <a:bodyPr>
            <a:normAutofit/>
          </a:bodyPr>
          <a:lstStyle/>
          <a:p>
            <a:pPr algn="just"/>
            <a:r>
              <a:rPr lang="en-US" sz="4000" dirty="0"/>
              <a:t>Geometric Derivation: </a:t>
            </a:r>
            <a:r>
              <a:rPr lang="en-US" sz="4000" b="1" u="sng" dirty="0"/>
              <a:t>Not</a:t>
            </a:r>
            <a:r>
              <a:rPr lang="en-US" sz="4000" b="1" dirty="0"/>
              <a:t> Bonus Material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-808863"/>
            <a:ext cx="10515600" cy="808863"/>
          </a:xfrm>
        </p:spPr>
        <p:txBody>
          <a:bodyPr/>
          <a:lstStyle/>
          <a:p>
            <a:r>
              <a:rPr lang="en-US" dirty="0"/>
              <a:t>Examine the column spaces:</a:t>
            </a:r>
          </a:p>
        </p:txBody>
      </p: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8FE6CCE5-C88E-104E-9DA2-575B0AD3A891}"/>
              </a:ext>
            </a:extLst>
          </p:cNvPr>
          <p:cNvGrpSpPr/>
          <p:nvPr/>
        </p:nvGrpSpPr>
        <p:grpSpPr>
          <a:xfrm>
            <a:off x="7783811" y="5360564"/>
            <a:ext cx="3668486" cy="1033348"/>
            <a:chOff x="7566070" y="4769850"/>
            <a:chExt cx="3668486" cy="1033348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3B876B21-3BA8-9F4D-A680-0C977465A11C}"/>
                </a:ext>
              </a:extLst>
            </p:cNvPr>
            <p:cNvSpPr/>
            <p:nvPr/>
          </p:nvSpPr>
          <p:spPr>
            <a:xfrm>
              <a:off x="7566070" y="4769850"/>
              <a:ext cx="3668486" cy="1033348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4A091A8B-32AB-3345-93A2-9D1B1C921ACA}"/>
                </a:ext>
              </a:extLst>
            </p:cNvPr>
            <p:cNvSpPr txBox="1"/>
            <p:nvPr/>
          </p:nvSpPr>
          <p:spPr>
            <a:xfrm>
              <a:off x="8314467" y="5433865"/>
              <a:ext cx="2282997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dirty="0"/>
                <a:t>“Normal Equation”</a:t>
              </a:r>
            </a:p>
          </p:txBody>
        </p:sp>
      </p:grp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F6889CA8-6BAB-F643-8631-7186A076272C}"/>
              </a:ext>
            </a:extLst>
          </p:cNvPr>
          <p:cNvCxnSpPr/>
          <p:nvPr/>
        </p:nvCxnSpPr>
        <p:spPr>
          <a:xfrm flipV="1">
            <a:off x="2513053" y="2417509"/>
            <a:ext cx="956207" cy="902623"/>
          </a:xfrm>
          <a:prstGeom prst="line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DB37E3D2-7EE2-FB46-9765-C97094765975}"/>
              </a:ext>
            </a:extLst>
          </p:cNvPr>
          <p:cNvCxnSpPr/>
          <p:nvPr/>
        </p:nvCxnSpPr>
        <p:spPr>
          <a:xfrm flipH="1">
            <a:off x="2513053" y="3320131"/>
            <a:ext cx="1" cy="1331462"/>
          </a:xfrm>
          <a:prstGeom prst="line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A6970F67-A1F4-244C-81D8-821869182439}"/>
              </a:ext>
            </a:extLst>
          </p:cNvPr>
          <p:cNvCxnSpPr/>
          <p:nvPr/>
        </p:nvCxnSpPr>
        <p:spPr>
          <a:xfrm>
            <a:off x="2533758" y="3315367"/>
            <a:ext cx="2384453" cy="4764"/>
          </a:xfrm>
          <a:prstGeom prst="line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8" name="Parallelogram 77">
            <a:extLst>
              <a:ext uri="{FF2B5EF4-FFF2-40B4-BE49-F238E27FC236}">
                <a16:creationId xmlns:a16="http://schemas.microsoft.com/office/drawing/2014/main" id="{86F7E363-37A4-BF40-8ACB-8ACB86D4782B}"/>
              </a:ext>
            </a:extLst>
          </p:cNvPr>
          <p:cNvSpPr/>
          <p:nvPr/>
        </p:nvSpPr>
        <p:spPr>
          <a:xfrm rot="1036562">
            <a:off x="590375" y="1309349"/>
            <a:ext cx="6178408" cy="3229598"/>
          </a:xfrm>
          <a:prstGeom prst="parallelogram">
            <a:avLst>
              <a:gd name="adj" fmla="val 64526"/>
            </a:avLst>
          </a:prstGeom>
          <a:solidFill>
            <a:schemeClr val="accent1">
              <a:alpha val="45000"/>
            </a:schemeClr>
          </a:solidFill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7E29DF40-E6A1-FE46-BE73-4FA3D839214F}"/>
              </a:ext>
            </a:extLst>
          </p:cNvPr>
          <p:cNvCxnSpPr/>
          <p:nvPr/>
        </p:nvCxnSpPr>
        <p:spPr>
          <a:xfrm flipV="1">
            <a:off x="2513053" y="326101"/>
            <a:ext cx="0" cy="2994032"/>
          </a:xfrm>
          <a:prstGeom prst="line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DB2E8D4D-261D-B247-AD38-F5B298649A08}"/>
              </a:ext>
            </a:extLst>
          </p:cNvPr>
          <p:cNvCxnSpPr/>
          <p:nvPr/>
        </p:nvCxnSpPr>
        <p:spPr>
          <a:xfrm flipH="1">
            <a:off x="962356" y="3320133"/>
            <a:ext cx="1550697" cy="0"/>
          </a:xfrm>
          <a:prstGeom prst="line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8FD8F558-309E-AA43-8F6A-7B579DC1AF88}"/>
              </a:ext>
            </a:extLst>
          </p:cNvPr>
          <p:cNvCxnSpPr/>
          <p:nvPr/>
        </p:nvCxnSpPr>
        <p:spPr>
          <a:xfrm flipH="1">
            <a:off x="1276873" y="3331063"/>
            <a:ext cx="1234640" cy="1088062"/>
          </a:xfrm>
          <a:prstGeom prst="line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82" name="Group 81">
            <a:extLst>
              <a:ext uri="{FF2B5EF4-FFF2-40B4-BE49-F238E27FC236}">
                <a16:creationId xmlns:a16="http://schemas.microsoft.com/office/drawing/2014/main" id="{55810600-649C-CF4D-B902-A1329D83A8FF}"/>
              </a:ext>
            </a:extLst>
          </p:cNvPr>
          <p:cNvGrpSpPr/>
          <p:nvPr/>
        </p:nvGrpSpPr>
        <p:grpSpPr>
          <a:xfrm>
            <a:off x="2533759" y="113254"/>
            <a:ext cx="1834678" cy="3202114"/>
            <a:chOff x="2336853" y="2319661"/>
            <a:chExt cx="1834678" cy="3202114"/>
          </a:xfrm>
        </p:grpSpPr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C2A0C995-4C9C-0148-AEC2-C75AFDEA66D2}"/>
                </a:ext>
              </a:extLst>
            </p:cNvPr>
            <p:cNvCxnSpPr/>
            <p:nvPr/>
          </p:nvCxnSpPr>
          <p:spPr>
            <a:xfrm flipV="1">
              <a:off x="2336853" y="2614464"/>
              <a:ext cx="1834678" cy="2907311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19B47C81-DB69-AD4F-8DF3-3726C1E563BC}"/>
                </a:ext>
              </a:extLst>
            </p:cNvPr>
            <p:cNvSpPr txBox="1"/>
            <p:nvPr/>
          </p:nvSpPr>
          <p:spPr>
            <a:xfrm>
              <a:off x="3670822" y="2319661"/>
              <a:ext cx="457176" cy="646331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Y</a:t>
              </a:r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0D5B5717-DC59-F947-9F30-287EE1CC6300}"/>
              </a:ext>
            </a:extLst>
          </p:cNvPr>
          <p:cNvGrpSpPr/>
          <p:nvPr/>
        </p:nvGrpSpPr>
        <p:grpSpPr>
          <a:xfrm>
            <a:off x="1915971" y="2417509"/>
            <a:ext cx="2337745" cy="1296392"/>
            <a:chOff x="1719065" y="4623916"/>
            <a:chExt cx="2337745" cy="1296392"/>
          </a:xfrm>
        </p:grpSpPr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5B661F26-8723-4440-B796-9F6171EB6201}"/>
                </a:ext>
              </a:extLst>
            </p:cNvPr>
            <p:cNvCxnSpPr>
              <a:cxnSpLocks/>
            </p:cNvCxnSpPr>
            <p:nvPr/>
          </p:nvCxnSpPr>
          <p:spPr>
            <a:xfrm>
              <a:off x="2316146" y="5519393"/>
              <a:ext cx="1740664" cy="400915"/>
            </a:xfrm>
            <a:prstGeom prst="straightConnector1">
              <a:avLst/>
            </a:prstGeom>
            <a:ln w="57150">
              <a:solidFill>
                <a:srgbClr val="0070C0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C19B1C5F-F5CA-0841-9E44-4F58CCFD66DE}"/>
                </a:ext>
              </a:extLst>
            </p:cNvPr>
            <p:cNvCxnSpPr/>
            <p:nvPr/>
          </p:nvCxnSpPr>
          <p:spPr>
            <a:xfrm flipH="1" flipV="1">
              <a:off x="1719065" y="4623916"/>
              <a:ext cx="617785" cy="895477"/>
            </a:xfrm>
            <a:prstGeom prst="straightConnector1">
              <a:avLst/>
            </a:prstGeom>
            <a:ln w="57150">
              <a:solidFill>
                <a:srgbClr val="0070C0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82C41DF2-9955-FA4F-AF42-F6A46DAB9E58}"/>
              </a:ext>
            </a:extLst>
          </p:cNvPr>
          <p:cNvCxnSpPr/>
          <p:nvPr/>
        </p:nvCxnSpPr>
        <p:spPr>
          <a:xfrm flipV="1">
            <a:off x="2533756" y="2357265"/>
            <a:ext cx="1834681" cy="962868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7" name="Freeform 96">
            <a:extLst>
              <a:ext uri="{FF2B5EF4-FFF2-40B4-BE49-F238E27FC236}">
                <a16:creationId xmlns:a16="http://schemas.microsoft.com/office/drawing/2014/main" id="{112EF5BF-C25C-1B43-B34B-3ABB69325AF6}"/>
              </a:ext>
            </a:extLst>
          </p:cNvPr>
          <p:cNvSpPr/>
          <p:nvPr/>
        </p:nvSpPr>
        <p:spPr>
          <a:xfrm>
            <a:off x="4055764" y="2011136"/>
            <a:ext cx="306658" cy="501395"/>
          </a:xfrm>
          <a:custGeom>
            <a:avLst/>
            <a:gdLst>
              <a:gd name="connsiteX0" fmla="*/ 306658 w 306658"/>
              <a:gd name="connsiteY0" fmla="*/ 0 h 496229"/>
              <a:gd name="connsiteX1" fmla="*/ 0 w 306658"/>
              <a:gd name="connsiteY1" fmla="*/ 161692 h 496229"/>
              <a:gd name="connsiteX2" fmla="*/ 22302 w 306658"/>
              <a:gd name="connsiteY2" fmla="*/ 496229 h 496229"/>
              <a:gd name="connsiteX0" fmla="*/ 306658 w 306658"/>
              <a:gd name="connsiteY0" fmla="*/ 0 h 501395"/>
              <a:gd name="connsiteX1" fmla="*/ 0 w 306658"/>
              <a:gd name="connsiteY1" fmla="*/ 161692 h 501395"/>
              <a:gd name="connsiteX2" fmla="*/ 1638 w 306658"/>
              <a:gd name="connsiteY2" fmla="*/ 501395 h 501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6658" h="501395">
                <a:moveTo>
                  <a:pt x="306658" y="0"/>
                </a:moveTo>
                <a:lnTo>
                  <a:pt x="0" y="161692"/>
                </a:lnTo>
                <a:lnTo>
                  <a:pt x="1638" y="501395"/>
                </a:lnTo>
              </a:path>
            </a:pathLst>
          </a:custGeom>
          <a:ln w="38100">
            <a:prstDash val="sys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F8BF99AF-2856-4B40-9BEE-B198E1B9F42F}"/>
              </a:ext>
            </a:extLst>
          </p:cNvPr>
          <p:cNvGrpSpPr/>
          <p:nvPr/>
        </p:nvGrpSpPr>
        <p:grpSpPr>
          <a:xfrm>
            <a:off x="1372353" y="5447796"/>
            <a:ext cx="3938945" cy="1167609"/>
            <a:chOff x="7450625" y="2904848"/>
            <a:chExt cx="3938945" cy="1167609"/>
          </a:xfrm>
        </p:grpSpPr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A755F5F9-F8CB-7542-85B7-5A628BFA57E8}"/>
                </a:ext>
              </a:extLst>
            </p:cNvPr>
            <p:cNvSpPr txBox="1"/>
            <p:nvPr/>
          </p:nvSpPr>
          <p:spPr>
            <a:xfrm>
              <a:off x="7498991" y="3012992"/>
              <a:ext cx="3134191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dirty="0"/>
                <a:t>Definition of orthogonality </a:t>
              </a:r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8D3E7E7F-CAC2-6540-ADEF-B3A8127F0346}"/>
                </a:ext>
              </a:extLst>
            </p:cNvPr>
            <p:cNvSpPr/>
            <p:nvPr/>
          </p:nvSpPr>
          <p:spPr>
            <a:xfrm>
              <a:off x="7450625" y="2904848"/>
              <a:ext cx="3938945" cy="1167609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7149B7F7-134E-1943-ADC9-DD2B491FB6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8466" y="2233096"/>
            <a:ext cx="508000" cy="2921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2EB21F4D-122B-8D41-AF45-A3C8A23711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9093" y="3469595"/>
            <a:ext cx="508000" cy="292100"/>
          </a:xfrm>
          <a:prstGeom prst="rect">
            <a:avLst/>
          </a:prstGeom>
        </p:spPr>
      </p:pic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BF104898-D2D0-7B4E-8F3E-48A204159E08}"/>
              </a:ext>
            </a:extLst>
          </p:cNvPr>
          <p:cNvCxnSpPr>
            <a:cxnSpLocks/>
          </p:cNvCxnSpPr>
          <p:nvPr/>
        </p:nvCxnSpPr>
        <p:spPr>
          <a:xfrm flipV="1">
            <a:off x="2554458" y="2707563"/>
            <a:ext cx="3234055" cy="597406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11" name="Picture 110">
            <a:extLst>
              <a:ext uri="{FF2B5EF4-FFF2-40B4-BE49-F238E27FC236}">
                <a16:creationId xmlns:a16="http://schemas.microsoft.com/office/drawing/2014/main" id="{8E346700-26EB-B04B-92B3-806BE88A25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9146" y="2478963"/>
            <a:ext cx="342900" cy="228600"/>
          </a:xfrm>
          <a:prstGeom prst="rect">
            <a:avLst/>
          </a:prstGeom>
        </p:spPr>
      </p:pic>
      <p:pic>
        <p:nvPicPr>
          <p:cNvPr id="115" name="Picture 114">
            <a:extLst>
              <a:ext uri="{FF2B5EF4-FFF2-40B4-BE49-F238E27FC236}">
                <a16:creationId xmlns:a16="http://schemas.microsoft.com/office/drawing/2014/main" id="{6757C8EE-F4ED-F34F-B9B7-5712E4A388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91643" y="2381601"/>
            <a:ext cx="342900" cy="292100"/>
          </a:xfrm>
          <a:prstGeom prst="rect">
            <a:avLst/>
          </a:prstGeom>
        </p:spPr>
      </p:pic>
      <p:grpSp>
        <p:nvGrpSpPr>
          <p:cNvPr id="117" name="Group 116">
            <a:extLst>
              <a:ext uri="{FF2B5EF4-FFF2-40B4-BE49-F238E27FC236}">
                <a16:creationId xmlns:a16="http://schemas.microsoft.com/office/drawing/2014/main" id="{7DBD3591-40BA-2142-887C-5D8BF0EF51FA}"/>
              </a:ext>
            </a:extLst>
          </p:cNvPr>
          <p:cNvGrpSpPr/>
          <p:nvPr/>
        </p:nvGrpSpPr>
        <p:grpSpPr>
          <a:xfrm>
            <a:off x="4362422" y="464782"/>
            <a:ext cx="1323669" cy="1906421"/>
            <a:chOff x="4609929" y="835623"/>
            <a:chExt cx="1323669" cy="1906421"/>
          </a:xfrm>
        </p:grpSpPr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A9E6AE57-6612-8641-840B-07E8B86B52F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09929" y="835623"/>
              <a:ext cx="0" cy="1906421"/>
            </a:xfrm>
            <a:prstGeom prst="straightConnector1">
              <a:avLst/>
            </a:prstGeom>
            <a:ln w="57150"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pic>
          <p:nvPicPr>
            <p:cNvPr id="116" name="Picture 115">
              <a:extLst>
                <a:ext uri="{FF2B5EF4-FFF2-40B4-BE49-F238E27FC236}">
                  <a16:creationId xmlns:a16="http://schemas.microsoft.com/office/drawing/2014/main" id="{939FA76D-0C65-B84D-9B95-C0AE9AF84AB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688998" y="1247933"/>
              <a:ext cx="1244600" cy="546100"/>
            </a:xfrm>
            <a:prstGeom prst="rect">
              <a:avLst/>
            </a:prstGeom>
          </p:spPr>
        </p:pic>
      </p:grpSp>
      <p:sp>
        <p:nvSpPr>
          <p:cNvPr id="118" name="Rounded Rectangle 117">
            <a:extLst>
              <a:ext uri="{FF2B5EF4-FFF2-40B4-BE49-F238E27FC236}">
                <a16:creationId xmlns:a16="http://schemas.microsoft.com/office/drawing/2014/main" id="{8B548136-883E-C248-AF9F-5FC2EAA7E84C}"/>
              </a:ext>
            </a:extLst>
          </p:cNvPr>
          <p:cNvSpPr/>
          <p:nvPr/>
        </p:nvSpPr>
        <p:spPr>
          <a:xfrm>
            <a:off x="8239098" y="714385"/>
            <a:ext cx="1161215" cy="145892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19" name="Rounded Rectangle 118">
            <a:extLst>
              <a:ext uri="{FF2B5EF4-FFF2-40B4-BE49-F238E27FC236}">
                <a16:creationId xmlns:a16="http://schemas.microsoft.com/office/drawing/2014/main" id="{E2AA40DF-2FBE-7446-A8C5-31F5AC5204A9}"/>
              </a:ext>
            </a:extLst>
          </p:cNvPr>
          <p:cNvSpPr/>
          <p:nvPr/>
        </p:nvSpPr>
        <p:spPr>
          <a:xfrm rot="5400000">
            <a:off x="9459589" y="870328"/>
            <a:ext cx="1161215" cy="216404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20" name="Rounded Rectangle 119">
            <a:extLst>
              <a:ext uri="{FF2B5EF4-FFF2-40B4-BE49-F238E27FC236}">
                <a16:creationId xmlns:a16="http://schemas.microsoft.com/office/drawing/2014/main" id="{D967ADDD-E7F8-1B44-8482-3A8FB10F5E11}"/>
              </a:ext>
            </a:extLst>
          </p:cNvPr>
          <p:cNvSpPr/>
          <p:nvPr/>
        </p:nvSpPr>
        <p:spPr>
          <a:xfrm>
            <a:off x="11108356" y="821013"/>
            <a:ext cx="362686" cy="296904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21" name="Double Bracket 120">
            <a:extLst>
              <a:ext uri="{FF2B5EF4-FFF2-40B4-BE49-F238E27FC236}">
                <a16:creationId xmlns:a16="http://schemas.microsoft.com/office/drawing/2014/main" id="{972DFE98-8BEE-8C4F-8AF7-C74F1DD39CDF}"/>
              </a:ext>
            </a:extLst>
          </p:cNvPr>
          <p:cNvSpPr/>
          <p:nvPr/>
        </p:nvSpPr>
        <p:spPr>
          <a:xfrm>
            <a:off x="8050507" y="432251"/>
            <a:ext cx="1500378" cy="1646249"/>
          </a:xfrm>
          <a:prstGeom prst="bracketPair">
            <a:avLst/>
          </a:prstGeom>
          <a:ln w="57150" cmpd="sng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AC355EF0-710F-1E4A-AA99-B34B326B8886}"/>
              </a:ext>
            </a:extLst>
          </p:cNvPr>
          <p:cNvSpPr txBox="1"/>
          <p:nvPr/>
        </p:nvSpPr>
        <p:spPr>
          <a:xfrm>
            <a:off x="7699937" y="410132"/>
            <a:ext cx="2792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C0504D"/>
                </a:solidFill>
              </a:rPr>
              <a:t>n</a:t>
            </a:r>
          </a:p>
        </p:txBody>
      </p:sp>
      <p:sp>
        <p:nvSpPr>
          <p:cNvPr id="123" name="Left Brace 122">
            <a:extLst>
              <a:ext uri="{FF2B5EF4-FFF2-40B4-BE49-F238E27FC236}">
                <a16:creationId xmlns:a16="http://schemas.microsoft.com/office/drawing/2014/main" id="{AC04F3DB-45A7-7147-87AF-816B2B5AE859}"/>
              </a:ext>
            </a:extLst>
          </p:cNvPr>
          <p:cNvSpPr/>
          <p:nvPr/>
        </p:nvSpPr>
        <p:spPr>
          <a:xfrm>
            <a:off x="7855724" y="410132"/>
            <a:ext cx="155205" cy="1760290"/>
          </a:xfrm>
          <a:prstGeom prst="leftBrace">
            <a:avLst>
              <a:gd name="adj1" fmla="val 8333"/>
              <a:gd name="adj2" fmla="val 9468"/>
            </a:avLst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24" name="Left Brace 123">
            <a:extLst>
              <a:ext uri="{FF2B5EF4-FFF2-40B4-BE49-F238E27FC236}">
                <a16:creationId xmlns:a16="http://schemas.microsoft.com/office/drawing/2014/main" id="{B89174DA-563F-0846-B486-F8018EDB29C7}"/>
              </a:ext>
            </a:extLst>
          </p:cNvPr>
          <p:cNvSpPr/>
          <p:nvPr/>
        </p:nvSpPr>
        <p:spPr>
          <a:xfrm rot="16200000">
            <a:off x="8723093" y="1497836"/>
            <a:ext cx="155205" cy="1500378"/>
          </a:xfrm>
          <a:prstGeom prst="leftBrace">
            <a:avLst>
              <a:gd name="adj1" fmla="val 8333"/>
              <a:gd name="adj2" fmla="val 9468"/>
            </a:avLst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E7FE8E20-CA20-E04D-B1A4-F1BF294456C2}"/>
              </a:ext>
            </a:extLst>
          </p:cNvPr>
          <p:cNvSpPr txBox="1"/>
          <p:nvPr/>
        </p:nvSpPr>
        <p:spPr>
          <a:xfrm>
            <a:off x="8037320" y="2261720"/>
            <a:ext cx="2904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C0504D"/>
                </a:solidFill>
              </a:rPr>
              <a:t>d</a:t>
            </a:r>
          </a:p>
        </p:txBody>
      </p:sp>
      <p:sp>
        <p:nvSpPr>
          <p:cNvPr id="126" name="Double Bracket 125">
            <a:extLst>
              <a:ext uri="{FF2B5EF4-FFF2-40B4-BE49-F238E27FC236}">
                <a16:creationId xmlns:a16="http://schemas.microsoft.com/office/drawing/2014/main" id="{C3D1BCAA-A40A-D241-8608-7F027509BF42}"/>
              </a:ext>
            </a:extLst>
          </p:cNvPr>
          <p:cNvSpPr/>
          <p:nvPr/>
        </p:nvSpPr>
        <p:spPr>
          <a:xfrm>
            <a:off x="11027070" y="415110"/>
            <a:ext cx="504415" cy="1668368"/>
          </a:xfrm>
          <a:prstGeom prst="bracketPair">
            <a:avLst/>
          </a:prstGeom>
          <a:ln w="57150" cmpd="sng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53AFD02C-91ED-8E4E-B3F8-A5D68C90BC68}"/>
              </a:ext>
            </a:extLst>
          </p:cNvPr>
          <p:cNvSpPr txBox="1"/>
          <p:nvPr/>
        </p:nvSpPr>
        <p:spPr>
          <a:xfrm>
            <a:off x="10662673" y="415743"/>
            <a:ext cx="2792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C0504D"/>
                </a:solidFill>
              </a:rPr>
              <a:t>n</a:t>
            </a:r>
          </a:p>
        </p:txBody>
      </p:sp>
      <p:sp>
        <p:nvSpPr>
          <p:cNvPr id="128" name="Left Brace 127">
            <a:extLst>
              <a:ext uri="{FF2B5EF4-FFF2-40B4-BE49-F238E27FC236}">
                <a16:creationId xmlns:a16="http://schemas.microsoft.com/office/drawing/2014/main" id="{B70DAC3C-B965-F94F-856A-B3ED3A7EB1B1}"/>
              </a:ext>
            </a:extLst>
          </p:cNvPr>
          <p:cNvSpPr/>
          <p:nvPr/>
        </p:nvSpPr>
        <p:spPr>
          <a:xfrm>
            <a:off x="10873528" y="410132"/>
            <a:ext cx="155205" cy="1765268"/>
          </a:xfrm>
          <a:prstGeom prst="leftBrace">
            <a:avLst>
              <a:gd name="adj1" fmla="val 8333"/>
              <a:gd name="adj2" fmla="val 9468"/>
            </a:avLst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29" name="Left Brace 128">
            <a:extLst>
              <a:ext uri="{FF2B5EF4-FFF2-40B4-BE49-F238E27FC236}">
                <a16:creationId xmlns:a16="http://schemas.microsoft.com/office/drawing/2014/main" id="{85420D46-301B-3C41-8809-740C15CFCA5D}"/>
              </a:ext>
            </a:extLst>
          </p:cNvPr>
          <p:cNvSpPr/>
          <p:nvPr/>
        </p:nvSpPr>
        <p:spPr>
          <a:xfrm rot="16200000">
            <a:off x="11219938" y="2015334"/>
            <a:ext cx="155205" cy="362571"/>
          </a:xfrm>
          <a:prstGeom prst="leftBrace">
            <a:avLst>
              <a:gd name="adj1" fmla="val 8333"/>
              <a:gd name="adj2" fmla="val 34242"/>
            </a:avLst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3F0718DD-FF94-3F46-8450-1244F8230C10}"/>
              </a:ext>
            </a:extLst>
          </p:cNvPr>
          <p:cNvSpPr txBox="1"/>
          <p:nvPr/>
        </p:nvSpPr>
        <p:spPr>
          <a:xfrm>
            <a:off x="11129616" y="2219691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C0504D"/>
                </a:solidFill>
              </a:rPr>
              <a:t>1</a:t>
            </a:r>
          </a:p>
        </p:txBody>
      </p: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5E971BD8-1856-734B-BBAA-FDD691C42CF0}"/>
              </a:ext>
            </a:extLst>
          </p:cNvPr>
          <p:cNvGrpSpPr/>
          <p:nvPr/>
        </p:nvGrpSpPr>
        <p:grpSpPr>
          <a:xfrm rot="16200000">
            <a:off x="8068399" y="759015"/>
            <a:ext cx="1496600" cy="982873"/>
            <a:chOff x="2580049" y="2902361"/>
            <a:chExt cx="1693115" cy="2057399"/>
          </a:xfrm>
        </p:grpSpPr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2A50640C-3E3C-E74A-A93D-DFD176C85238}"/>
                </a:ext>
              </a:extLst>
            </p:cNvPr>
            <p:cNvCxnSpPr/>
            <p:nvPr/>
          </p:nvCxnSpPr>
          <p:spPr>
            <a:xfrm>
              <a:off x="2580049" y="2902361"/>
              <a:ext cx="669386" cy="0"/>
            </a:xfrm>
            <a:prstGeom prst="line">
              <a:avLst/>
            </a:prstGeom>
            <a:ln w="28575" cmpd="sng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C7F52507-F9A1-A24E-968D-8DD5773038E9}"/>
                </a:ext>
              </a:extLst>
            </p:cNvPr>
            <p:cNvCxnSpPr/>
            <p:nvPr/>
          </p:nvCxnSpPr>
          <p:spPr>
            <a:xfrm>
              <a:off x="3664631" y="2902365"/>
              <a:ext cx="608533" cy="0"/>
            </a:xfrm>
            <a:prstGeom prst="line">
              <a:avLst/>
            </a:prstGeom>
            <a:ln w="28575" cmpd="sng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DCB8C0DA-4609-7541-AD58-C2376FB0981F}"/>
                </a:ext>
              </a:extLst>
            </p:cNvPr>
            <p:cNvCxnSpPr/>
            <p:nvPr/>
          </p:nvCxnSpPr>
          <p:spPr>
            <a:xfrm>
              <a:off x="2580049" y="3588160"/>
              <a:ext cx="669386" cy="0"/>
            </a:xfrm>
            <a:prstGeom prst="line">
              <a:avLst/>
            </a:prstGeom>
            <a:ln w="28575" cmpd="sng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80DE207A-B428-D34C-9F88-51888D697864}"/>
                </a:ext>
              </a:extLst>
            </p:cNvPr>
            <p:cNvCxnSpPr/>
            <p:nvPr/>
          </p:nvCxnSpPr>
          <p:spPr>
            <a:xfrm>
              <a:off x="3664631" y="3588160"/>
              <a:ext cx="608533" cy="0"/>
            </a:xfrm>
            <a:prstGeom prst="line">
              <a:avLst/>
            </a:prstGeom>
            <a:ln w="28575" cmpd="sng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470DB367-D59E-D840-BE82-086D32847A9E}"/>
                </a:ext>
              </a:extLst>
            </p:cNvPr>
            <p:cNvCxnSpPr/>
            <p:nvPr/>
          </p:nvCxnSpPr>
          <p:spPr>
            <a:xfrm>
              <a:off x="2580051" y="4959759"/>
              <a:ext cx="669386" cy="0"/>
            </a:xfrm>
            <a:prstGeom prst="line">
              <a:avLst/>
            </a:prstGeom>
            <a:ln w="28575" cmpd="sng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EBDBEC35-80E3-D740-AEBE-0B1143C7F2FE}"/>
                </a:ext>
              </a:extLst>
            </p:cNvPr>
            <p:cNvCxnSpPr/>
            <p:nvPr/>
          </p:nvCxnSpPr>
          <p:spPr>
            <a:xfrm>
              <a:off x="3664631" y="4959760"/>
              <a:ext cx="608533" cy="0"/>
            </a:xfrm>
            <a:prstGeom prst="line">
              <a:avLst/>
            </a:prstGeom>
            <a:ln w="28575" cmpd="sng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38" name="TextBox 137">
            <a:extLst>
              <a:ext uri="{FF2B5EF4-FFF2-40B4-BE49-F238E27FC236}">
                <a16:creationId xmlns:a16="http://schemas.microsoft.com/office/drawing/2014/main" id="{350F515C-7E35-A644-B4F3-F882295EBA5C}"/>
              </a:ext>
            </a:extLst>
          </p:cNvPr>
          <p:cNvSpPr txBox="1"/>
          <p:nvPr/>
        </p:nvSpPr>
        <p:spPr>
          <a:xfrm>
            <a:off x="7979181" y="142324"/>
            <a:ext cx="1516762" cy="253916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050" dirty="0"/>
              <a:t>Columns space of 𝚽</a:t>
            </a:r>
          </a:p>
        </p:txBody>
      </p:sp>
      <p:pic>
        <p:nvPicPr>
          <p:cNvPr id="140" name="Picture 139">
            <a:extLst>
              <a:ext uri="{FF2B5EF4-FFF2-40B4-BE49-F238E27FC236}">
                <a16:creationId xmlns:a16="http://schemas.microsoft.com/office/drawing/2014/main" id="{2868D571-516F-6F42-9AA5-AC5C3A6A8D1B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68393" y="1149522"/>
            <a:ext cx="1216421" cy="147301"/>
          </a:xfrm>
          <a:prstGeom prst="rect">
            <a:avLst/>
          </a:prstGeom>
        </p:spPr>
      </p:pic>
      <p:pic>
        <p:nvPicPr>
          <p:cNvPr id="141" name="Picture 140">
            <a:extLst>
              <a:ext uri="{FF2B5EF4-FFF2-40B4-BE49-F238E27FC236}">
                <a16:creationId xmlns:a16="http://schemas.microsoft.com/office/drawing/2014/main" id="{5336436B-B7A8-7F49-B13B-2C7E52EA4A0A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79532" y="507128"/>
            <a:ext cx="220277" cy="1446485"/>
          </a:xfrm>
          <a:prstGeom prst="rect">
            <a:avLst/>
          </a:prstGeom>
        </p:spPr>
      </p:pic>
      <p:sp>
        <p:nvSpPr>
          <p:cNvPr id="142" name="Double Bracket 141">
            <a:extLst>
              <a:ext uri="{FF2B5EF4-FFF2-40B4-BE49-F238E27FC236}">
                <a16:creationId xmlns:a16="http://schemas.microsoft.com/office/drawing/2014/main" id="{D253DA3A-854B-4146-A49A-77B4765E078E}"/>
              </a:ext>
            </a:extLst>
          </p:cNvPr>
          <p:cNvSpPr/>
          <p:nvPr/>
        </p:nvSpPr>
        <p:spPr>
          <a:xfrm>
            <a:off x="9825441" y="432252"/>
            <a:ext cx="410253" cy="1067859"/>
          </a:xfrm>
          <a:prstGeom prst="bracketPair">
            <a:avLst/>
          </a:prstGeom>
          <a:ln w="57150" cmpd="sng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pic>
        <p:nvPicPr>
          <p:cNvPr id="143" name="Picture 142">
            <a:extLst>
              <a:ext uri="{FF2B5EF4-FFF2-40B4-BE49-F238E27FC236}">
                <a16:creationId xmlns:a16="http://schemas.microsoft.com/office/drawing/2014/main" id="{D019AAF3-6CCC-844E-9514-EB24DCA7AC57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87567" y="474302"/>
            <a:ext cx="125397" cy="1008881"/>
          </a:xfrm>
          <a:prstGeom prst="rect">
            <a:avLst/>
          </a:prstGeom>
        </p:spPr>
      </p:pic>
      <p:pic>
        <p:nvPicPr>
          <p:cNvPr id="144" name="Picture 143">
            <a:extLst>
              <a:ext uri="{FF2B5EF4-FFF2-40B4-BE49-F238E27FC236}">
                <a16:creationId xmlns:a16="http://schemas.microsoft.com/office/drawing/2014/main" id="{4A00CBFD-7E19-FF48-A27B-6DC64FFAA809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64442" y="1066348"/>
            <a:ext cx="368611" cy="194006"/>
          </a:xfrm>
          <a:prstGeom prst="rect">
            <a:avLst/>
          </a:prstGeom>
        </p:spPr>
      </p:pic>
      <p:sp>
        <p:nvSpPr>
          <p:cNvPr id="145" name="TextBox 144">
            <a:extLst>
              <a:ext uri="{FF2B5EF4-FFF2-40B4-BE49-F238E27FC236}">
                <a16:creationId xmlns:a16="http://schemas.microsoft.com/office/drawing/2014/main" id="{24799F54-CEA6-6741-9E59-A75E59FCC6F3}"/>
              </a:ext>
            </a:extLst>
          </p:cNvPr>
          <p:cNvSpPr txBox="1"/>
          <p:nvPr/>
        </p:nvSpPr>
        <p:spPr>
          <a:xfrm>
            <a:off x="10382315" y="1032744"/>
            <a:ext cx="402674" cy="52322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800" dirty="0"/>
              <a:t>=</a:t>
            </a:r>
          </a:p>
        </p:txBody>
      </p:sp>
      <p:pic>
        <p:nvPicPr>
          <p:cNvPr id="147" name="Picture 146">
            <a:extLst>
              <a:ext uri="{FF2B5EF4-FFF2-40B4-BE49-F238E27FC236}">
                <a16:creationId xmlns:a16="http://schemas.microsoft.com/office/drawing/2014/main" id="{09A0ED58-76AA-8945-8B0B-553E102A541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888660" y="6022688"/>
            <a:ext cx="2870200" cy="495300"/>
          </a:xfrm>
          <a:prstGeom prst="rect">
            <a:avLst/>
          </a:prstGeom>
        </p:spPr>
      </p:pic>
      <p:pic>
        <p:nvPicPr>
          <p:cNvPr id="149" name="Picture 148">
            <a:extLst>
              <a:ext uri="{FF2B5EF4-FFF2-40B4-BE49-F238E27FC236}">
                <a16:creationId xmlns:a16="http://schemas.microsoft.com/office/drawing/2014/main" id="{4F9A99F9-0CDE-8349-9596-AAB935653F8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157004" y="3162303"/>
            <a:ext cx="4127500" cy="2870200"/>
          </a:xfrm>
          <a:prstGeom prst="rect">
            <a:avLst/>
          </a:prstGeom>
        </p:spPr>
      </p:pic>
      <p:sp>
        <p:nvSpPr>
          <p:cNvPr id="150" name="TextBox 149">
            <a:extLst>
              <a:ext uri="{FF2B5EF4-FFF2-40B4-BE49-F238E27FC236}">
                <a16:creationId xmlns:a16="http://schemas.microsoft.com/office/drawing/2014/main" id="{476B0B89-ADDA-2742-9F27-D38998B1447C}"/>
              </a:ext>
            </a:extLst>
          </p:cNvPr>
          <p:cNvSpPr txBox="1"/>
          <p:nvPr/>
        </p:nvSpPr>
        <p:spPr>
          <a:xfrm>
            <a:off x="7060943" y="2728689"/>
            <a:ext cx="1324402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b="1" dirty="0"/>
              <a:t>Derivation</a:t>
            </a:r>
          </a:p>
        </p:txBody>
      </p:sp>
      <p:pic>
        <p:nvPicPr>
          <p:cNvPr id="151" name="Picture 150">
            <a:extLst>
              <a:ext uri="{FF2B5EF4-FFF2-40B4-BE49-F238E27FC236}">
                <a16:creationId xmlns:a16="http://schemas.microsoft.com/office/drawing/2014/main" id="{7465BF90-A861-7748-A722-1F13E44F21A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19198680">
            <a:off x="4170200" y="3349871"/>
            <a:ext cx="2489200" cy="279400"/>
          </a:xfrm>
          <a:prstGeom prst="rect">
            <a:avLst/>
          </a:prstGeom>
        </p:spPr>
      </p:pic>
      <p:sp>
        <p:nvSpPr>
          <p:cNvPr id="152" name="TextBox 151">
            <a:extLst>
              <a:ext uri="{FF2B5EF4-FFF2-40B4-BE49-F238E27FC236}">
                <a16:creationId xmlns:a16="http://schemas.microsoft.com/office/drawing/2014/main" id="{D741481A-BF84-1048-BC4D-99059C217CE2}"/>
              </a:ext>
            </a:extLst>
          </p:cNvPr>
          <p:cNvSpPr txBox="1"/>
          <p:nvPr/>
        </p:nvSpPr>
        <p:spPr>
          <a:xfrm rot="19129246">
            <a:off x="364344" y="1890711"/>
            <a:ext cx="2908168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d dimensional subspace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C4D2F676-C668-034F-9583-E23E22BF982A}"/>
              </a:ext>
            </a:extLst>
          </p:cNvPr>
          <p:cNvSpPr txBox="1"/>
          <p:nvPr/>
        </p:nvSpPr>
        <p:spPr>
          <a:xfrm>
            <a:off x="850846" y="78519"/>
            <a:ext cx="2502608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n dimensional space</a:t>
            </a: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EE2C2EA7-61D6-8A44-A1B0-D127E364C1ED}"/>
              </a:ext>
            </a:extLst>
          </p:cNvPr>
          <p:cNvSpPr txBox="1"/>
          <p:nvPr/>
        </p:nvSpPr>
        <p:spPr>
          <a:xfrm>
            <a:off x="5474412" y="-1206620"/>
            <a:ext cx="5575565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We decided that this is too exciting to not know.</a:t>
            </a:r>
          </a:p>
        </p:txBody>
      </p:sp>
    </p:spTree>
    <p:extLst>
      <p:ext uri="{BB962C8B-B14F-4D97-AF65-F5344CB8AC3E}">
        <p14:creationId xmlns:p14="http://schemas.microsoft.com/office/powerpoint/2010/main" val="40819829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74AF2F-2B2F-FB4C-B170-3FBC32836A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229" y="226050"/>
            <a:ext cx="10801350" cy="1325563"/>
          </a:xfrm>
        </p:spPr>
        <p:txBody>
          <a:bodyPr/>
          <a:lstStyle/>
          <a:p>
            <a:r>
              <a:rPr lang="en-US" dirty="0"/>
              <a:t>The Normal Equation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87953705-C02E-4443-A030-F160D4A39C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4002" y="479616"/>
            <a:ext cx="4039411" cy="714665"/>
          </a:xfrm>
          <a:prstGeom prst="rect">
            <a:avLst/>
          </a:prstGeom>
        </p:spPr>
      </p:pic>
      <p:grpSp>
        <p:nvGrpSpPr>
          <p:cNvPr id="41" name="Group 40">
            <a:extLst>
              <a:ext uri="{FF2B5EF4-FFF2-40B4-BE49-F238E27FC236}">
                <a16:creationId xmlns:a16="http://schemas.microsoft.com/office/drawing/2014/main" id="{2C0157DC-9EFE-D74A-86E7-39538537FAAF}"/>
              </a:ext>
            </a:extLst>
          </p:cNvPr>
          <p:cNvGrpSpPr/>
          <p:nvPr/>
        </p:nvGrpSpPr>
        <p:grpSpPr>
          <a:xfrm>
            <a:off x="1312246" y="1551613"/>
            <a:ext cx="9554439" cy="2586841"/>
            <a:chOff x="2476667" y="2264559"/>
            <a:chExt cx="7013016" cy="1898757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8928CD00-F989-754E-B702-B66DA16C432C}"/>
                </a:ext>
              </a:extLst>
            </p:cNvPr>
            <p:cNvSpPr/>
            <p:nvPr/>
          </p:nvSpPr>
          <p:spPr>
            <a:xfrm>
              <a:off x="5669157" y="2791715"/>
              <a:ext cx="762000" cy="12192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3200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36D84C4-19DB-6A44-8B96-3D56887CB758}"/>
                </a:ext>
              </a:extLst>
            </p:cNvPr>
            <p:cNvSpPr txBox="1"/>
            <p:nvPr/>
          </p:nvSpPr>
          <p:spPr>
            <a:xfrm>
              <a:off x="5821557" y="2264559"/>
              <a:ext cx="315568" cy="3840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C0504D"/>
                  </a:solidFill>
                </a:rPr>
                <a:t>d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3FE169A1-B03D-304A-A0DC-6787F60E16E6}"/>
                </a:ext>
              </a:extLst>
            </p:cNvPr>
            <p:cNvSpPr/>
            <p:nvPr/>
          </p:nvSpPr>
          <p:spPr>
            <a:xfrm>
              <a:off x="3174203" y="2944116"/>
              <a:ext cx="132754" cy="762001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3200" dirty="0"/>
            </a:p>
          </p:txBody>
        </p:sp>
        <p:sp>
          <p:nvSpPr>
            <p:cNvPr id="45" name="Double Bracket 44">
              <a:extLst>
                <a:ext uri="{FF2B5EF4-FFF2-40B4-BE49-F238E27FC236}">
                  <a16:creationId xmlns:a16="http://schemas.microsoft.com/office/drawing/2014/main" id="{BA891BEB-C656-C243-9939-442870FD5EC4}"/>
                </a:ext>
              </a:extLst>
            </p:cNvPr>
            <p:cNvSpPr/>
            <p:nvPr/>
          </p:nvSpPr>
          <p:spPr>
            <a:xfrm>
              <a:off x="4068957" y="2563116"/>
              <a:ext cx="2590800" cy="1600200"/>
            </a:xfrm>
            <a:prstGeom prst="bracketPair">
              <a:avLst/>
            </a:prstGeom>
            <a:ln w="28575" cmpd="sng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99AFE969-F4F1-8144-9534-1058940A29A1}"/>
                </a:ext>
              </a:extLst>
            </p:cNvPr>
            <p:cNvSpPr txBox="1"/>
            <p:nvPr/>
          </p:nvSpPr>
          <p:spPr>
            <a:xfrm>
              <a:off x="6659757" y="2410716"/>
              <a:ext cx="47658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-1</a:t>
              </a:r>
            </a:p>
          </p:txBody>
        </p:sp>
        <p:sp>
          <p:nvSpPr>
            <p:cNvPr id="47" name="Double Bracket 46">
              <a:extLst>
                <a:ext uri="{FF2B5EF4-FFF2-40B4-BE49-F238E27FC236}">
                  <a16:creationId xmlns:a16="http://schemas.microsoft.com/office/drawing/2014/main" id="{43330885-1166-424B-B0D9-3FFE5F6C4107}"/>
                </a:ext>
              </a:extLst>
            </p:cNvPr>
            <p:cNvSpPr/>
            <p:nvPr/>
          </p:nvSpPr>
          <p:spPr>
            <a:xfrm>
              <a:off x="7108893" y="2563116"/>
              <a:ext cx="2380790" cy="1600200"/>
            </a:xfrm>
            <a:prstGeom prst="bracketPair">
              <a:avLst/>
            </a:prstGeom>
            <a:ln w="28575" cmpd="sng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D7C753F3-AF53-7C4B-9BEF-FA341402B356}"/>
                </a:ext>
              </a:extLst>
            </p:cNvPr>
            <p:cNvSpPr txBox="1"/>
            <p:nvPr/>
          </p:nvSpPr>
          <p:spPr>
            <a:xfrm>
              <a:off x="3459357" y="2867916"/>
              <a:ext cx="44014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=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08D4B3CC-4172-F84F-ACE8-EA053DA58382}"/>
                </a:ext>
              </a:extLst>
            </p:cNvPr>
            <p:cNvSpPr txBox="1"/>
            <p:nvPr/>
          </p:nvSpPr>
          <p:spPr>
            <a:xfrm>
              <a:off x="3243429" y="2960249"/>
              <a:ext cx="315568" cy="3840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C0504D"/>
                  </a:solidFill>
                </a:rPr>
                <a:t>d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261D3906-375A-E041-B755-DE4D664241CA}"/>
                </a:ext>
              </a:extLst>
            </p:cNvPr>
            <p:cNvSpPr/>
            <p:nvPr/>
          </p:nvSpPr>
          <p:spPr>
            <a:xfrm rot="16200000">
              <a:off x="4449958" y="2563116"/>
              <a:ext cx="762000" cy="12192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3200" dirty="0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0D993367-E98A-9E45-9C11-8C13741E6D68}"/>
                </a:ext>
              </a:extLst>
            </p:cNvPr>
            <p:cNvSpPr txBox="1"/>
            <p:nvPr/>
          </p:nvSpPr>
          <p:spPr>
            <a:xfrm>
              <a:off x="4602357" y="2264559"/>
              <a:ext cx="37331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C0504D"/>
                  </a:solidFill>
                </a:rPr>
                <a:t>n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75D90876-2D3B-1245-BB89-393C527EF25D}"/>
                </a:ext>
              </a:extLst>
            </p:cNvPr>
            <p:cNvSpPr/>
            <p:nvPr/>
          </p:nvSpPr>
          <p:spPr>
            <a:xfrm rot="16200000">
              <a:off x="7670003" y="2563116"/>
              <a:ext cx="762000" cy="12192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3200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71AC772A-4891-CC40-845F-A65B71A83481}"/>
                </a:ext>
              </a:extLst>
            </p:cNvPr>
            <p:cNvSpPr txBox="1"/>
            <p:nvPr/>
          </p:nvSpPr>
          <p:spPr>
            <a:xfrm>
              <a:off x="7886638" y="2264559"/>
              <a:ext cx="37331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C0504D"/>
                  </a:solidFill>
                </a:rPr>
                <a:t>n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55FE97D9-BDF5-344B-B3A8-F1F9A194BF6E}"/>
                </a:ext>
              </a:extLst>
            </p:cNvPr>
            <p:cNvSpPr/>
            <p:nvPr/>
          </p:nvSpPr>
          <p:spPr>
            <a:xfrm>
              <a:off x="8813003" y="2791715"/>
              <a:ext cx="132754" cy="12192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3200" dirty="0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44E08799-6FE7-CD4B-821A-CE5E825D0117}"/>
                </a:ext>
              </a:extLst>
            </p:cNvPr>
            <p:cNvSpPr txBox="1"/>
            <p:nvPr/>
          </p:nvSpPr>
          <p:spPr>
            <a:xfrm>
              <a:off x="8681299" y="2330051"/>
              <a:ext cx="3406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C0504D"/>
                  </a:solidFill>
                </a:rPr>
                <a:t>1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E12AF74F-7285-8F4E-8F09-F008BC8FF4F1}"/>
                </a:ext>
              </a:extLst>
            </p:cNvPr>
            <p:cNvSpPr txBox="1"/>
            <p:nvPr/>
          </p:nvSpPr>
          <p:spPr>
            <a:xfrm>
              <a:off x="7092251" y="2878095"/>
              <a:ext cx="315568" cy="3840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C0504D"/>
                  </a:solidFill>
                </a:rPr>
                <a:t>d</a:t>
              </a:r>
            </a:p>
          </p:txBody>
        </p:sp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01C63A08-3620-F74C-B38F-2E878304A96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998230" y="3047877"/>
              <a:ext cx="342900" cy="317500"/>
            </a:xfrm>
            <a:prstGeom prst="rect">
              <a:avLst/>
            </a:prstGeom>
          </p:spPr>
        </p:pic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3D2032E6-8C0E-1E47-958D-E12110444C8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476667" y="2762767"/>
              <a:ext cx="384175" cy="790949"/>
            </a:xfrm>
            <a:prstGeom prst="rect">
              <a:avLst/>
            </a:prstGeom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36E64C6F-76B5-6046-81D7-2602F1B6CA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51492" y="2462883"/>
            <a:ext cx="779650" cy="55974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E4D89A9-9B5F-7F49-84CC-6B6EF2AA45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75144" y="2769990"/>
            <a:ext cx="399889" cy="439878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9FBDF5CD-3BB5-134F-A08A-75DF6FC0D0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64641" y="2486164"/>
            <a:ext cx="779650" cy="55974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F9F144C-4EAE-434C-90A7-ABB7FE95D503}"/>
              </a:ext>
            </a:extLst>
          </p:cNvPr>
          <p:cNvSpPr txBox="1"/>
          <p:nvPr/>
        </p:nvSpPr>
        <p:spPr>
          <a:xfrm>
            <a:off x="627620" y="4349025"/>
            <a:ext cx="9985426" cy="52322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800" b="1" dirty="0"/>
              <a:t>Note:</a:t>
            </a:r>
            <a:r>
              <a:rPr lang="en-US" sz="2800" dirty="0"/>
              <a:t> For inverse to exist 𝚽 needs to be full column rank. 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D9502DB1-36AA-B544-9C5D-E8EA4326C871}"/>
              </a:ext>
            </a:extLst>
          </p:cNvPr>
          <p:cNvSpPr txBox="1"/>
          <p:nvPr/>
        </p:nvSpPr>
        <p:spPr>
          <a:xfrm>
            <a:off x="1536512" y="4849436"/>
            <a:ext cx="4374916" cy="4001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000" dirty="0">
                <a:sym typeface="Wingdings" pitchFamily="2" charset="2"/>
              </a:rPr>
              <a:t> cannot have co-linear features</a:t>
            </a:r>
            <a:endParaRPr lang="en-US" sz="2000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1BFD78A5-D43D-0641-9A59-1B1C3513FAA2}"/>
              </a:ext>
            </a:extLst>
          </p:cNvPr>
          <p:cNvSpPr txBox="1"/>
          <p:nvPr/>
        </p:nvSpPr>
        <p:spPr>
          <a:xfrm>
            <a:off x="912903" y="5233936"/>
            <a:ext cx="7645042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400" dirty="0">
                <a:sym typeface="Wingdings" pitchFamily="2" charset="2"/>
              </a:rPr>
              <a:t>This can be addressed by adding regularization …</a:t>
            </a:r>
            <a:endParaRPr lang="en-US" sz="2400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4639B9F7-C5F6-7341-BECA-1AC8C2EE3A90}"/>
              </a:ext>
            </a:extLst>
          </p:cNvPr>
          <p:cNvSpPr txBox="1"/>
          <p:nvPr/>
        </p:nvSpPr>
        <p:spPr>
          <a:xfrm>
            <a:off x="1510538" y="5783139"/>
            <a:ext cx="9356147" cy="83099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ym typeface="Wingdings" pitchFamily="2" charset="2"/>
              </a:rPr>
              <a:t>In practice we will use regression software </a:t>
            </a:r>
            <a:br>
              <a:rPr lang="en-US" sz="2400" b="1" dirty="0">
                <a:sym typeface="Wingdings" pitchFamily="2" charset="2"/>
              </a:rPr>
            </a:br>
            <a:r>
              <a:rPr lang="en-US" sz="2400" b="1" dirty="0">
                <a:sym typeface="Wingdings" pitchFamily="2" charset="2"/>
              </a:rPr>
              <a:t>(e.g., </a:t>
            </a:r>
            <a:r>
              <a:rPr lang="en-US" sz="2400" b="1" dirty="0" err="1">
                <a:sym typeface="Wingdings" pitchFamily="2" charset="2"/>
              </a:rPr>
              <a:t>scikit</a:t>
            </a:r>
            <a:r>
              <a:rPr lang="en-US" sz="2400" b="1" dirty="0">
                <a:sym typeface="Wingdings" pitchFamily="2" charset="2"/>
              </a:rPr>
              <a:t>-learn) to estimate </a:t>
            </a:r>
            <a:r>
              <a:rPr lang="en-US" sz="2400" b="1" dirty="0" err="1">
                <a:sym typeface="Wingdings" pitchFamily="2" charset="2"/>
              </a:rPr>
              <a:t>θ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38372813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63" grpId="0"/>
      <p:bldP spid="64" grpId="0"/>
      <p:bldP spid="6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C244FB-ABAA-4241-A444-BEEE5159B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Least Squares Regression in Practice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ECC730-6B52-D746-95E7-91F9CF8403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optimized software packages</a:t>
            </a:r>
          </a:p>
          <a:p>
            <a:pPr lvl="1"/>
            <a:r>
              <a:rPr lang="en-US" dirty="0"/>
              <a:t>Address numerical issues with matrix inversion</a:t>
            </a:r>
          </a:p>
          <a:p>
            <a:r>
              <a:rPr lang="en-US" dirty="0"/>
              <a:t>Incorporate some form of regularization </a:t>
            </a:r>
          </a:p>
          <a:p>
            <a:pPr lvl="1"/>
            <a:r>
              <a:rPr lang="en-US" dirty="0"/>
              <a:t>Address issues of collinearity </a:t>
            </a:r>
          </a:p>
          <a:p>
            <a:pPr lvl="1"/>
            <a:r>
              <a:rPr lang="en-US" dirty="0"/>
              <a:t>Produce more robust models</a:t>
            </a:r>
          </a:p>
          <a:p>
            <a:r>
              <a:rPr lang="en-US" dirty="0"/>
              <a:t>We will be using </a:t>
            </a:r>
            <a:r>
              <a:rPr lang="en-US" dirty="0" err="1"/>
              <a:t>scikit</a:t>
            </a:r>
            <a:r>
              <a:rPr lang="en-US" dirty="0"/>
              <a:t>-learn:</a:t>
            </a:r>
          </a:p>
          <a:p>
            <a:pPr lvl="1"/>
            <a:r>
              <a:rPr lang="en-US" dirty="0">
                <a:hlinkClick r:id="rId2"/>
              </a:rPr>
              <a:t>http://scikit-learn.org/stable/modules/linear_model.html</a:t>
            </a:r>
            <a:endParaRPr lang="en-US" dirty="0"/>
          </a:p>
          <a:p>
            <a:pPr lvl="1"/>
            <a:r>
              <a:rPr lang="en-US" dirty="0"/>
              <a:t>See Homework 6 for details!</a:t>
            </a:r>
          </a:p>
        </p:txBody>
      </p:sp>
    </p:spTree>
    <p:extLst>
      <p:ext uri="{BB962C8B-B14F-4D97-AF65-F5344CB8AC3E}">
        <p14:creationId xmlns:p14="http://schemas.microsoft.com/office/powerpoint/2010/main" val="2495074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EE5A1-A5D7-5346-BD16-5421A61ED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Scikit</a:t>
            </a:r>
            <a:r>
              <a:rPr lang="en-US" dirty="0"/>
              <a:t> Learn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13F8DF-4DBE-F74A-8635-4AA68F3BDA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095495" cy="4351339"/>
          </a:xfrm>
        </p:spPr>
        <p:txBody>
          <a:bodyPr>
            <a:normAutofit lnSpcReduction="10000"/>
          </a:bodyPr>
          <a:lstStyle/>
          <a:p>
            <a:r>
              <a:rPr lang="en-US" dirty="0" err="1"/>
              <a:t>Scikit</a:t>
            </a:r>
            <a:r>
              <a:rPr lang="en-US" dirty="0"/>
              <a:t> Learn has a wide range of models</a:t>
            </a:r>
          </a:p>
          <a:p>
            <a:r>
              <a:rPr lang="en-US" dirty="0"/>
              <a:t>Many of the models follow a common pattern:</a:t>
            </a:r>
          </a:p>
          <a:p>
            <a:pPr marL="14287" indent="0">
              <a:buNone/>
            </a:pP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4287" indent="0">
              <a:buNone/>
            </a:pP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sklearn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import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linear_model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4287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f =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linear_model.</a:t>
            </a:r>
            <a:r>
              <a:rPr lang="en-US" b="1" dirty="0" err="1">
                <a:latin typeface="Consolas" panose="020B0609020204030204" pitchFamily="49" charset="0"/>
                <a:cs typeface="Consolas" panose="020B0609020204030204" pitchFamily="49" charset="0"/>
              </a:rPr>
              <a:t>LinearRegression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fit_intercept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=True)</a:t>
            </a:r>
          </a:p>
          <a:p>
            <a:pPr marL="14287" indent="0">
              <a:buNone/>
            </a:pP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f.</a:t>
            </a:r>
            <a:r>
              <a:rPr lang="en-US" b="1" dirty="0" err="1">
                <a:latin typeface="Consolas" panose="020B0609020204030204" pitchFamily="49" charset="0"/>
                <a:cs typeface="Consolas" panose="020B0609020204030204" pitchFamily="49" charset="0"/>
              </a:rPr>
              <a:t>fit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train_data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[['X']],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train_data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['Y'])</a:t>
            </a:r>
          </a:p>
          <a:p>
            <a:pPr marL="14287" indent="0">
              <a:buNone/>
            </a:pP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Yhat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f.</a:t>
            </a:r>
            <a:r>
              <a:rPr lang="en-US" b="1" dirty="0" err="1">
                <a:latin typeface="Consolas" panose="020B0609020204030204" pitchFamily="49" charset="0"/>
                <a:cs typeface="Consolas" panose="020B0609020204030204" pitchFamily="49" charset="0"/>
              </a:rPr>
              <a:t>predict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test_data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[['X']])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4E6BD8-CE67-BB40-8CC7-D7BAC932783F}"/>
              </a:ext>
            </a:extLst>
          </p:cNvPr>
          <p:cNvSpPr txBox="1"/>
          <p:nvPr/>
        </p:nvSpPr>
        <p:spPr>
          <a:xfrm>
            <a:off x="467513" y="3210713"/>
            <a:ext cx="3988592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u="sng" dirty="0"/>
              <a:t>Ordinary Least Squares Regression</a:t>
            </a:r>
          </a:p>
        </p:txBody>
      </p:sp>
    </p:spTree>
    <p:extLst>
      <p:ext uri="{BB962C8B-B14F-4D97-AF65-F5344CB8AC3E}">
        <p14:creationId xmlns:p14="http://schemas.microsoft.com/office/powerpoint/2010/main" val="3322496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C922032-4465-304B-B146-13F25760B5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233" y="864972"/>
            <a:ext cx="6095658" cy="391863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F6F2227-B91F-2248-AC62-6E95F8166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Diagnosing Fit</a:t>
            </a:r>
            <a:br>
              <a:rPr lang="en-US" dirty="0"/>
            </a:br>
            <a:r>
              <a:rPr lang="en-US" dirty="0">
                <a:sym typeface="Wingdings" pitchFamily="2" charset="2"/>
              </a:rPr>
              <a:t> The Residuals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6B76C6-611C-6C4E-BF07-DA37095D6F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3102" y="-240218"/>
            <a:ext cx="5916295" cy="38033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DDDC2E9-5603-0F49-B4A0-951932088E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1891" y="3168351"/>
            <a:ext cx="5916295" cy="380333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AD3FC8A-59D8-A748-907A-0D8AB4F673FC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9796"/>
          <a:stretch/>
        </p:blipFill>
        <p:spPr>
          <a:xfrm>
            <a:off x="807308" y="4337222"/>
            <a:ext cx="3801762" cy="228623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53226B0-4D8C-EB44-8A17-3CC715C45836}"/>
              </a:ext>
            </a:extLst>
          </p:cNvPr>
          <p:cNvSpPr txBox="1"/>
          <p:nvPr/>
        </p:nvSpPr>
        <p:spPr>
          <a:xfrm>
            <a:off x="3867666" y="3168351"/>
            <a:ext cx="1204176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Residuals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95739C4-1D85-7F4C-B572-41E68F503405}"/>
              </a:ext>
            </a:extLst>
          </p:cNvPr>
          <p:cNvSpPr txBox="1"/>
          <p:nvPr/>
        </p:nvSpPr>
        <p:spPr>
          <a:xfrm>
            <a:off x="4286304" y="4598943"/>
            <a:ext cx="1880643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Look at Spread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9A54411-4115-0247-8F68-4ECD6C8D6F5D}"/>
              </a:ext>
            </a:extLst>
          </p:cNvPr>
          <p:cNvSpPr txBox="1"/>
          <p:nvPr/>
        </p:nvSpPr>
        <p:spPr>
          <a:xfrm>
            <a:off x="9584368" y="495640"/>
            <a:ext cx="2265762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dirty="0"/>
              <a:t>Dependence on each feature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06A9B04-0780-B543-ADF2-320CBF123571}"/>
              </a:ext>
            </a:extLst>
          </p:cNvPr>
          <p:cNvSpPr txBox="1"/>
          <p:nvPr/>
        </p:nvSpPr>
        <p:spPr>
          <a:xfrm>
            <a:off x="8098300" y="3353017"/>
            <a:ext cx="290419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Predicted Y vs True Y</a:t>
            </a:r>
          </a:p>
        </p:txBody>
      </p:sp>
    </p:spTree>
    <p:extLst>
      <p:ext uri="{BB962C8B-B14F-4D97-AF65-F5344CB8AC3E}">
        <p14:creationId xmlns:p14="http://schemas.microsoft.com/office/powerpoint/2010/main" val="38834130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2D02C2E-51A1-764D-8B90-8AD7D523C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Notebook Demo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BD106D-4FCD-6740-8C1D-CD576E4B3F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386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4845" y="1497523"/>
            <a:ext cx="4493202" cy="831382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1274845" y="3226988"/>
            <a:ext cx="4269856" cy="2247816"/>
            <a:chOff x="214593" y="4503343"/>
            <a:chExt cx="4036448" cy="2124940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4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14593" y="4503343"/>
              <a:ext cx="4036448" cy="1940274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946799" y="6258951"/>
              <a:ext cx="1657826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/>
                <a:t>Gaussian RBF</a:t>
              </a: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5205" y="355385"/>
            <a:ext cx="11296136" cy="6421173"/>
          </a:xfrm>
        </p:spPr>
        <p:txBody>
          <a:bodyPr>
            <a:normAutofit/>
          </a:bodyPr>
          <a:lstStyle/>
          <a:p>
            <a:r>
              <a:rPr lang="en-US" b="1" dirty="0"/>
              <a:t>Generic Features: </a:t>
            </a:r>
            <a:r>
              <a:rPr lang="en-US" i="1" dirty="0"/>
              <a:t>increase model expressivity</a:t>
            </a:r>
          </a:p>
          <a:p>
            <a:pPr lvl="1"/>
            <a:r>
              <a:rPr lang="en-US" b="1" dirty="0"/>
              <a:t>Gaussian Radial Basis Functions:</a:t>
            </a:r>
          </a:p>
          <a:p>
            <a:pPr lvl="1"/>
            <a:endParaRPr lang="en-US" b="1" dirty="0"/>
          </a:p>
          <a:p>
            <a:pPr lvl="1"/>
            <a:endParaRPr lang="en-US" b="1" dirty="0"/>
          </a:p>
          <a:p>
            <a:pPr lvl="1"/>
            <a:endParaRPr lang="en-US" b="1" dirty="0"/>
          </a:p>
          <a:p>
            <a:pPr lvl="1"/>
            <a:endParaRPr lang="en-US" b="1" dirty="0"/>
          </a:p>
          <a:p>
            <a:pPr>
              <a:lnSpc>
                <a:spcPct val="100000"/>
              </a:lnSpc>
            </a:pPr>
            <a:endParaRPr lang="en-US" b="1" dirty="0"/>
          </a:p>
          <a:p>
            <a:pPr>
              <a:lnSpc>
                <a:spcPct val="100000"/>
              </a:lnSpc>
            </a:pPr>
            <a:endParaRPr lang="en-US" b="1" dirty="0"/>
          </a:p>
          <a:p>
            <a:pPr>
              <a:lnSpc>
                <a:spcPct val="100000"/>
              </a:lnSpc>
            </a:pP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3273" y="2642613"/>
            <a:ext cx="5315430" cy="2832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68309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0B2A174-0C36-9C44-BBE0-7590D817A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Previously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BFA9AA6-D978-4D4E-91E2-9B26582D39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2819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Training</a:t>
            </a:r>
            <a:r>
              <a:rPr lang="en-US" dirty="0"/>
              <a:t> Error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502608" y="4341167"/>
            <a:ext cx="1808508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400" dirty="0"/>
              <a:t>Impressive!</a:t>
            </a:r>
          </a:p>
        </p:txBody>
      </p:sp>
      <p:sp>
        <p:nvSpPr>
          <p:cNvPr id="7" name="Left Arrow 6"/>
          <p:cNvSpPr/>
          <p:nvPr/>
        </p:nvSpPr>
        <p:spPr>
          <a:xfrm>
            <a:off x="9193482" y="4456089"/>
            <a:ext cx="344953" cy="231820"/>
          </a:xfrm>
          <a:prstGeom prst="leftArrow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3819" y="1558290"/>
            <a:ext cx="7785100" cy="483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566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99311" y="1646238"/>
            <a:ext cx="9954489" cy="48399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Training</a:t>
            </a:r>
            <a:r>
              <a:rPr lang="en-US" dirty="0"/>
              <a:t> vs </a:t>
            </a:r>
            <a:r>
              <a:rPr lang="en-US" b="1" dirty="0"/>
              <a:t>Test</a:t>
            </a:r>
            <a:r>
              <a:rPr lang="en-US" dirty="0"/>
              <a:t> Error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844348" y="2361764"/>
            <a:ext cx="4903907" cy="6463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600" dirty="0"/>
              <a:t>Failure </a:t>
            </a:r>
            <a:r>
              <a:rPr lang="en-US" sz="3600"/>
              <a:t>to Generalize!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976317" y="3826012"/>
            <a:ext cx="1943161" cy="83099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400" dirty="0"/>
              <a:t>Impressively</a:t>
            </a:r>
          </a:p>
          <a:p>
            <a:r>
              <a:rPr lang="en-US" sz="2400" dirty="0"/>
              <a:t>Bad! </a:t>
            </a:r>
            <a:r>
              <a:rPr lang="en-US" sz="2400" dirty="0">
                <a:sym typeface="Wingdings"/>
              </a:rPr>
              <a:t></a:t>
            </a:r>
            <a:endParaRPr lang="en-US" sz="2400" dirty="0"/>
          </a:p>
        </p:txBody>
      </p:sp>
      <p:sp>
        <p:nvSpPr>
          <p:cNvPr id="6" name="Left Arrow 5"/>
          <p:cNvSpPr/>
          <p:nvPr/>
        </p:nvSpPr>
        <p:spPr>
          <a:xfrm>
            <a:off x="9631364" y="4121238"/>
            <a:ext cx="344953" cy="231820"/>
          </a:xfrm>
          <a:prstGeom prst="lef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649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Training</a:t>
            </a:r>
            <a:r>
              <a:rPr lang="en-US" dirty="0"/>
              <a:t> vs </a:t>
            </a:r>
            <a:r>
              <a:rPr lang="en-US" b="1" dirty="0"/>
              <a:t>Test</a:t>
            </a:r>
            <a:r>
              <a:rPr lang="en-US" dirty="0"/>
              <a:t> Error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2885948" y="1886940"/>
            <a:ext cx="0" cy="4046706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>
            <a:off x="2574663" y="5602905"/>
            <a:ext cx="749354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292084" y="5602905"/>
            <a:ext cx="5161991" cy="707886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4000" dirty="0"/>
              <a:t>Model </a:t>
            </a:r>
            <a:r>
              <a:rPr lang="en-US" sz="4000"/>
              <a:t>“complexity”</a:t>
            </a:r>
          </a:p>
        </p:txBody>
      </p:sp>
      <p:sp>
        <p:nvSpPr>
          <p:cNvPr id="8" name="TextBox 7"/>
          <p:cNvSpPr txBox="1"/>
          <p:nvPr/>
        </p:nvSpPr>
        <p:spPr>
          <a:xfrm rot="16200000">
            <a:off x="1747024" y="3390980"/>
            <a:ext cx="1258678" cy="707886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4000" dirty="0"/>
              <a:t>Error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3197234" y="2246864"/>
            <a:ext cx="6839854" cy="2918298"/>
            <a:chOff x="3197234" y="2246864"/>
            <a:chExt cx="6839854" cy="2918298"/>
          </a:xfrm>
        </p:grpSpPr>
        <p:sp>
          <p:nvSpPr>
            <p:cNvPr id="9" name="Freeform 8"/>
            <p:cNvSpPr/>
            <p:nvPr/>
          </p:nvSpPr>
          <p:spPr>
            <a:xfrm>
              <a:off x="3197234" y="2246864"/>
              <a:ext cx="6556443" cy="2918298"/>
            </a:xfrm>
            <a:custGeom>
              <a:avLst/>
              <a:gdLst>
                <a:gd name="connsiteX0" fmla="*/ 92234 w 6648677"/>
                <a:gd name="connsiteY0" fmla="*/ 0 h 2918298"/>
                <a:gd name="connsiteX1" fmla="*/ 909358 w 6648677"/>
                <a:gd name="connsiteY1" fmla="*/ 1906621 h 2918298"/>
                <a:gd name="connsiteX2" fmla="*/ 6648677 w 6648677"/>
                <a:gd name="connsiteY2" fmla="*/ 2918298 h 2918298"/>
                <a:gd name="connsiteX0" fmla="*/ 11848 w 6568291"/>
                <a:gd name="connsiteY0" fmla="*/ 0 h 2918298"/>
                <a:gd name="connsiteX1" fmla="*/ 2054657 w 6568291"/>
                <a:gd name="connsiteY1" fmla="*/ 2178995 h 2918298"/>
                <a:gd name="connsiteX2" fmla="*/ 6568291 w 6568291"/>
                <a:gd name="connsiteY2" fmla="*/ 2918298 h 2918298"/>
                <a:gd name="connsiteX0" fmla="*/ 0 w 6556443"/>
                <a:gd name="connsiteY0" fmla="*/ 0 h 2918298"/>
                <a:gd name="connsiteX1" fmla="*/ 2042809 w 6556443"/>
                <a:gd name="connsiteY1" fmla="*/ 2178995 h 2918298"/>
                <a:gd name="connsiteX2" fmla="*/ 6556443 w 6556443"/>
                <a:gd name="connsiteY2" fmla="*/ 2918298 h 2918298"/>
                <a:gd name="connsiteX0" fmla="*/ 0 w 6556443"/>
                <a:gd name="connsiteY0" fmla="*/ 0 h 2918298"/>
                <a:gd name="connsiteX1" fmla="*/ 6556443 w 6556443"/>
                <a:gd name="connsiteY1" fmla="*/ 2918298 h 2918298"/>
                <a:gd name="connsiteX0" fmla="*/ 0 w 6556443"/>
                <a:gd name="connsiteY0" fmla="*/ 0 h 2918298"/>
                <a:gd name="connsiteX1" fmla="*/ 6556443 w 6556443"/>
                <a:gd name="connsiteY1" fmla="*/ 2918298 h 2918298"/>
                <a:gd name="connsiteX0" fmla="*/ 0 w 6556443"/>
                <a:gd name="connsiteY0" fmla="*/ 0 h 2918298"/>
                <a:gd name="connsiteX1" fmla="*/ 6556443 w 6556443"/>
                <a:gd name="connsiteY1" fmla="*/ 2918298 h 2918298"/>
                <a:gd name="connsiteX0" fmla="*/ 0 w 6556443"/>
                <a:gd name="connsiteY0" fmla="*/ 0 h 2918298"/>
                <a:gd name="connsiteX1" fmla="*/ 6556443 w 6556443"/>
                <a:gd name="connsiteY1" fmla="*/ 2918298 h 2918298"/>
                <a:gd name="connsiteX0" fmla="*/ 0 w 6556443"/>
                <a:gd name="connsiteY0" fmla="*/ 0 h 2918298"/>
                <a:gd name="connsiteX1" fmla="*/ 6556443 w 6556443"/>
                <a:gd name="connsiteY1" fmla="*/ 2918298 h 2918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6443" h="2918298">
                  <a:moveTo>
                    <a:pt x="0" y="0"/>
                  </a:moveTo>
                  <a:cubicBezTo>
                    <a:pt x="1854740" y="1984443"/>
                    <a:pt x="1822315" y="2412459"/>
                    <a:pt x="6556443" y="2918298"/>
                  </a:cubicBezTo>
                </a:path>
              </a:pathLst>
            </a:custGeom>
            <a:noFill/>
            <a:ln w="53975"/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 rot="411426">
              <a:off x="7042357" y="4433433"/>
              <a:ext cx="2994731" cy="646331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3600" dirty="0">
                  <a:solidFill>
                    <a:schemeClr val="accent5"/>
                  </a:solidFill>
                </a:rPr>
                <a:t>Training Error</a:t>
              </a: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3508519" y="2155321"/>
            <a:ext cx="6556443" cy="1754972"/>
            <a:chOff x="3508519" y="2155321"/>
            <a:chExt cx="6556443" cy="1754972"/>
          </a:xfrm>
        </p:grpSpPr>
        <p:sp>
          <p:nvSpPr>
            <p:cNvPr id="10" name="Freeform 9"/>
            <p:cNvSpPr/>
            <p:nvPr/>
          </p:nvSpPr>
          <p:spPr>
            <a:xfrm>
              <a:off x="3508519" y="2155321"/>
              <a:ext cx="6556443" cy="1754972"/>
            </a:xfrm>
            <a:custGeom>
              <a:avLst/>
              <a:gdLst>
                <a:gd name="connsiteX0" fmla="*/ 92234 w 6648677"/>
                <a:gd name="connsiteY0" fmla="*/ 0 h 2918298"/>
                <a:gd name="connsiteX1" fmla="*/ 909358 w 6648677"/>
                <a:gd name="connsiteY1" fmla="*/ 1906621 h 2918298"/>
                <a:gd name="connsiteX2" fmla="*/ 6648677 w 6648677"/>
                <a:gd name="connsiteY2" fmla="*/ 2918298 h 2918298"/>
                <a:gd name="connsiteX0" fmla="*/ 11848 w 6568291"/>
                <a:gd name="connsiteY0" fmla="*/ 0 h 2918298"/>
                <a:gd name="connsiteX1" fmla="*/ 2054657 w 6568291"/>
                <a:gd name="connsiteY1" fmla="*/ 2178995 h 2918298"/>
                <a:gd name="connsiteX2" fmla="*/ 6568291 w 6568291"/>
                <a:gd name="connsiteY2" fmla="*/ 2918298 h 2918298"/>
                <a:gd name="connsiteX0" fmla="*/ 0 w 6556443"/>
                <a:gd name="connsiteY0" fmla="*/ 0 h 2918298"/>
                <a:gd name="connsiteX1" fmla="*/ 2042809 w 6556443"/>
                <a:gd name="connsiteY1" fmla="*/ 2178995 h 2918298"/>
                <a:gd name="connsiteX2" fmla="*/ 6556443 w 6556443"/>
                <a:gd name="connsiteY2" fmla="*/ 2918298 h 2918298"/>
                <a:gd name="connsiteX0" fmla="*/ 0 w 6556443"/>
                <a:gd name="connsiteY0" fmla="*/ 0 h 2918298"/>
                <a:gd name="connsiteX1" fmla="*/ 6556443 w 6556443"/>
                <a:gd name="connsiteY1" fmla="*/ 2918298 h 2918298"/>
                <a:gd name="connsiteX0" fmla="*/ 0 w 6556443"/>
                <a:gd name="connsiteY0" fmla="*/ 0 h 2918298"/>
                <a:gd name="connsiteX1" fmla="*/ 6556443 w 6556443"/>
                <a:gd name="connsiteY1" fmla="*/ 2918298 h 2918298"/>
                <a:gd name="connsiteX0" fmla="*/ 0 w 6556443"/>
                <a:gd name="connsiteY0" fmla="*/ 0 h 2918298"/>
                <a:gd name="connsiteX1" fmla="*/ 6556443 w 6556443"/>
                <a:gd name="connsiteY1" fmla="*/ 2918298 h 2918298"/>
                <a:gd name="connsiteX0" fmla="*/ 0 w 6556443"/>
                <a:gd name="connsiteY0" fmla="*/ 0 h 2918298"/>
                <a:gd name="connsiteX1" fmla="*/ 6556443 w 6556443"/>
                <a:gd name="connsiteY1" fmla="*/ 2918298 h 2918298"/>
                <a:gd name="connsiteX0" fmla="*/ 0 w 6556443"/>
                <a:gd name="connsiteY0" fmla="*/ 0 h 2918298"/>
                <a:gd name="connsiteX1" fmla="*/ 6556443 w 6556443"/>
                <a:gd name="connsiteY1" fmla="*/ 2918298 h 2918298"/>
                <a:gd name="connsiteX0" fmla="*/ 0 w 6556443"/>
                <a:gd name="connsiteY0" fmla="*/ 0 h 979386"/>
                <a:gd name="connsiteX1" fmla="*/ 6556443 w 6556443"/>
                <a:gd name="connsiteY1" fmla="*/ 758757 h 979386"/>
                <a:gd name="connsiteX0" fmla="*/ 0 w 6556443"/>
                <a:gd name="connsiteY0" fmla="*/ 0 h 1754972"/>
                <a:gd name="connsiteX1" fmla="*/ 6556443 w 6556443"/>
                <a:gd name="connsiteY1" fmla="*/ 758757 h 1754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6443" h="1754972">
                  <a:moveTo>
                    <a:pt x="0" y="0"/>
                  </a:moveTo>
                  <a:cubicBezTo>
                    <a:pt x="1854740" y="1984443"/>
                    <a:pt x="3437106" y="2354093"/>
                    <a:pt x="6556443" y="758757"/>
                  </a:cubicBezTo>
                </a:path>
              </a:pathLst>
            </a:custGeom>
            <a:noFill/>
            <a:ln w="539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 rot="20267924">
              <a:off x="7602828" y="2723020"/>
              <a:ext cx="2324675" cy="707886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solidFill>
                    <a:schemeClr val="accent2"/>
                  </a:solidFill>
                </a:rPr>
                <a:t>Test Error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970280" y="1674694"/>
            <a:ext cx="1354858" cy="3869845"/>
            <a:chOff x="5970280" y="1674694"/>
            <a:chExt cx="1354858" cy="3869845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6767285" y="1674694"/>
              <a:ext cx="0" cy="3869845"/>
            </a:xfrm>
            <a:prstGeom prst="line">
              <a:avLst/>
            </a:prstGeom>
            <a:ln>
              <a:prstDash val="sysDash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5970280" y="2848141"/>
              <a:ext cx="1354858" cy="523220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accent4">
                      <a:lumMod val="50000"/>
                    </a:schemeClr>
                  </a:solidFill>
                </a:rPr>
                <a:t>Best Fit</a:t>
              </a: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6897926" y="1743084"/>
            <a:ext cx="2449710" cy="52322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800" dirty="0"/>
              <a:t>Overfitting </a:t>
            </a:r>
            <a:r>
              <a:rPr lang="en-US" sz="2800" dirty="0">
                <a:sym typeface="Wingdings"/>
              </a:rPr>
              <a:t></a:t>
            </a:r>
            <a:endParaRPr lang="en-US" sz="2800" dirty="0"/>
          </a:p>
        </p:txBody>
      </p:sp>
      <p:sp>
        <p:nvSpPr>
          <p:cNvPr id="16" name="TextBox 15"/>
          <p:cNvSpPr txBox="1"/>
          <p:nvPr/>
        </p:nvSpPr>
        <p:spPr>
          <a:xfrm>
            <a:off x="3938281" y="1743084"/>
            <a:ext cx="2738250" cy="52322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800" dirty="0">
                <a:sym typeface="Wingdings"/>
              </a:rPr>
              <a:t> </a:t>
            </a:r>
            <a:r>
              <a:rPr lang="en-US" sz="2800" dirty="0" err="1">
                <a:sym typeface="Wingdings"/>
              </a:rPr>
              <a:t>Underfitting</a:t>
            </a:r>
            <a:endParaRPr lang="en-US" sz="2800" dirty="0"/>
          </a:p>
        </p:txBody>
      </p:sp>
      <p:sp>
        <p:nvSpPr>
          <p:cNvPr id="18" name="TextBox 17"/>
          <p:cNvSpPr txBox="1"/>
          <p:nvPr/>
        </p:nvSpPr>
        <p:spPr>
          <a:xfrm>
            <a:off x="5260520" y="6222971"/>
            <a:ext cx="3052439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/>
              <a:t>(e.g., number </a:t>
            </a:r>
            <a:r>
              <a:rPr lang="en-US" dirty="0"/>
              <a:t>of features)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B548484-C0B0-F440-87E1-362DCF8109F9}"/>
              </a:ext>
            </a:extLst>
          </p:cNvPr>
          <p:cNvSpPr txBox="1"/>
          <p:nvPr/>
        </p:nvSpPr>
        <p:spPr>
          <a:xfrm>
            <a:off x="7117611" y="285188"/>
            <a:ext cx="4557050" cy="1147864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lIns="182880" rIns="182880" rtlCol="0" anchor="ctr">
            <a:noAutofit/>
          </a:bodyPr>
          <a:lstStyle/>
          <a:p>
            <a:r>
              <a:rPr lang="en-US" sz="2400" b="1" dirty="0"/>
              <a:t>Training error</a:t>
            </a:r>
            <a:r>
              <a:rPr lang="en-US" sz="2400" dirty="0"/>
              <a:t> typically </a:t>
            </a:r>
            <a:br>
              <a:rPr lang="en-US" sz="2400" dirty="0"/>
            </a:br>
            <a:r>
              <a:rPr lang="en-US" sz="2400" i="1" u="sng" dirty="0"/>
              <a:t>under estimates</a:t>
            </a:r>
            <a:r>
              <a:rPr lang="en-US" sz="2400" dirty="0"/>
              <a:t> </a:t>
            </a:r>
            <a:r>
              <a:rPr lang="en-US" sz="2400" b="1" dirty="0"/>
              <a:t>test error</a:t>
            </a:r>
            <a:r>
              <a:rPr lang="en-US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90818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8882" y="195968"/>
            <a:ext cx="10801350" cy="1325563"/>
          </a:xfrm>
        </p:spPr>
        <p:txBody>
          <a:bodyPr/>
          <a:lstStyle/>
          <a:p>
            <a:r>
              <a:rPr lang="en-US" b="1" dirty="0"/>
              <a:t>Generalization:</a:t>
            </a:r>
            <a:r>
              <a:rPr lang="en-US" dirty="0"/>
              <a:t> </a:t>
            </a:r>
            <a:r>
              <a:rPr lang="en-US" i="1" dirty="0"/>
              <a:t>The Train-Test Split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507996" y="1521531"/>
            <a:ext cx="6849719" cy="4344713"/>
          </a:xfrm>
        </p:spPr>
        <p:txBody>
          <a:bodyPr>
            <a:normAutofit/>
          </a:bodyPr>
          <a:lstStyle/>
          <a:p>
            <a:r>
              <a:rPr lang="en-US" sz="2400" b="1" dirty="0"/>
              <a:t>Training Data:</a:t>
            </a:r>
            <a:r>
              <a:rPr lang="en-US" sz="2400" dirty="0"/>
              <a:t> used to fit model</a:t>
            </a:r>
          </a:p>
          <a:p>
            <a:r>
              <a:rPr lang="en-US" sz="2400" b="1" dirty="0"/>
              <a:t>Test Data: </a:t>
            </a:r>
            <a:r>
              <a:rPr lang="en-US" sz="2400" dirty="0"/>
              <a:t>check generalization error</a:t>
            </a:r>
          </a:p>
          <a:p>
            <a:r>
              <a:rPr lang="en-US" sz="2400" dirty="0"/>
              <a:t>How to split? </a:t>
            </a:r>
          </a:p>
          <a:p>
            <a:pPr lvl="1"/>
            <a:r>
              <a:rPr lang="en-US" sz="2000" dirty="0"/>
              <a:t>Randomly, Temporally, Geo</a:t>
            </a:r>
            <a:r>
              <a:rPr lang="mr-IN" sz="2000" dirty="0"/>
              <a:t>…</a:t>
            </a:r>
            <a:endParaRPr lang="en-US" sz="2000" dirty="0"/>
          </a:p>
          <a:p>
            <a:pPr lvl="1"/>
            <a:r>
              <a:rPr lang="en-US" sz="2000" dirty="0"/>
              <a:t>Depends on application (usually randomly)</a:t>
            </a:r>
          </a:p>
          <a:p>
            <a:r>
              <a:rPr lang="en-US" sz="2400" dirty="0"/>
              <a:t>What size? (90%-10%)</a:t>
            </a:r>
          </a:p>
          <a:p>
            <a:pPr lvl="1"/>
            <a:r>
              <a:rPr lang="en-US" sz="2000" dirty="0"/>
              <a:t>Larger training set </a:t>
            </a:r>
            <a:r>
              <a:rPr lang="en-US" sz="2000" dirty="0">
                <a:sym typeface="Wingdings"/>
              </a:rPr>
              <a:t> more complex models</a:t>
            </a:r>
          </a:p>
          <a:p>
            <a:pPr lvl="1"/>
            <a:r>
              <a:rPr lang="en-US" sz="2000" dirty="0">
                <a:sym typeface="Wingdings"/>
              </a:rPr>
              <a:t>Larger test set  better estimate of generalization error </a:t>
            </a:r>
            <a:endParaRPr lang="en-US" dirty="0">
              <a:sym typeface="Wingdings"/>
            </a:endParaRPr>
          </a:p>
          <a:p>
            <a:pPr lvl="1"/>
            <a:r>
              <a:rPr lang="en-US" sz="2000" dirty="0">
                <a:sym typeface="Wingdings"/>
              </a:rPr>
              <a:t>Typically between 75%-25% and </a:t>
            </a:r>
            <a:r>
              <a:rPr lang="en-US" sz="2000" dirty="0"/>
              <a:t>90%-10%</a:t>
            </a:r>
          </a:p>
        </p:txBody>
      </p:sp>
      <p:grpSp>
        <p:nvGrpSpPr>
          <p:cNvPr id="44" name="Group 43"/>
          <p:cNvGrpSpPr/>
          <p:nvPr/>
        </p:nvGrpSpPr>
        <p:grpSpPr>
          <a:xfrm>
            <a:off x="7797512" y="1659809"/>
            <a:ext cx="3797542" cy="3910519"/>
            <a:chOff x="7797512" y="1659809"/>
            <a:chExt cx="3797542" cy="3910519"/>
          </a:xfrm>
        </p:grpSpPr>
        <p:sp>
          <p:nvSpPr>
            <p:cNvPr id="17" name="Rectangle 16"/>
            <p:cNvSpPr/>
            <p:nvPr/>
          </p:nvSpPr>
          <p:spPr>
            <a:xfrm rot="16200000">
              <a:off x="6143810" y="3313511"/>
              <a:ext cx="3910519" cy="603115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Data</a:t>
              </a:r>
            </a:p>
          </p:txBody>
        </p:sp>
        <p:sp>
          <p:nvSpPr>
            <p:cNvPr id="18" name="Rectangle 17"/>
            <p:cNvSpPr/>
            <p:nvPr/>
          </p:nvSpPr>
          <p:spPr>
            <a:xfrm rot="16200000">
              <a:off x="9882985" y="2768764"/>
              <a:ext cx="2821022" cy="603115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Train</a:t>
              </a:r>
            </a:p>
          </p:txBody>
        </p:sp>
        <p:sp>
          <p:nvSpPr>
            <p:cNvPr id="19" name="Rectangle 18"/>
            <p:cNvSpPr/>
            <p:nvPr/>
          </p:nvSpPr>
          <p:spPr>
            <a:xfrm rot="16200000">
              <a:off x="10826569" y="4792117"/>
              <a:ext cx="933855" cy="603115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Test</a:t>
              </a:r>
            </a:p>
          </p:txBody>
        </p:sp>
        <p:sp>
          <p:nvSpPr>
            <p:cNvPr id="20" name="Right Arrow 19"/>
            <p:cNvSpPr/>
            <p:nvPr/>
          </p:nvSpPr>
          <p:spPr>
            <a:xfrm>
              <a:off x="8694747" y="3192960"/>
              <a:ext cx="1923788" cy="642025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8557621" y="1993103"/>
              <a:ext cx="2198039" cy="1077218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dirty="0"/>
                <a:t>Train - Test</a:t>
              </a:r>
            </a:p>
            <a:p>
              <a:pPr algn="ctr"/>
              <a:r>
                <a:rPr lang="en-US" sz="3200" dirty="0"/>
                <a:t>Split</a:t>
              </a:r>
            </a:p>
          </p:txBody>
        </p:sp>
      </p:grpSp>
      <p:sp>
        <p:nvSpPr>
          <p:cNvPr id="43" name="Rectangle 42"/>
          <p:cNvSpPr/>
          <p:nvPr/>
        </p:nvSpPr>
        <p:spPr>
          <a:xfrm>
            <a:off x="866347" y="6151153"/>
            <a:ext cx="10544107" cy="46166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2400" dirty="0"/>
              <a:t>You can only use the test dataset </a:t>
            </a:r>
            <a:r>
              <a:rPr lang="en-US" sz="2400"/>
              <a:t>once after deciding on the model.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79943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bldLvl="3"/>
      <p:bldP spid="43" grpId="0" bldLvl="5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8882" y="195968"/>
            <a:ext cx="10801350" cy="1325563"/>
          </a:xfrm>
        </p:spPr>
        <p:txBody>
          <a:bodyPr/>
          <a:lstStyle/>
          <a:p>
            <a:r>
              <a:rPr lang="en-US" b="1" dirty="0"/>
              <a:t>Generalization:</a:t>
            </a:r>
            <a:r>
              <a:rPr lang="en-US" dirty="0"/>
              <a:t> </a:t>
            </a:r>
            <a:r>
              <a:rPr lang="en-US" i="1" dirty="0"/>
              <a:t>Validation Split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-6724727" y="1521531"/>
            <a:ext cx="6849719" cy="4344713"/>
          </a:xfrm>
        </p:spPr>
        <p:txBody>
          <a:bodyPr>
            <a:normAutofit/>
          </a:bodyPr>
          <a:lstStyle/>
          <a:p>
            <a:r>
              <a:rPr lang="en-US" sz="2400" b="1" dirty="0"/>
              <a:t>Training Data:</a:t>
            </a:r>
            <a:r>
              <a:rPr lang="en-US" sz="2400" dirty="0"/>
              <a:t> used to fit model</a:t>
            </a:r>
          </a:p>
          <a:p>
            <a:r>
              <a:rPr lang="en-US" sz="2400" b="1" dirty="0"/>
              <a:t>Test Data: </a:t>
            </a:r>
            <a:r>
              <a:rPr lang="en-US" sz="2400" dirty="0"/>
              <a:t>check generalization error</a:t>
            </a:r>
          </a:p>
          <a:p>
            <a:r>
              <a:rPr lang="en-US" sz="2400" dirty="0"/>
              <a:t>How to split? </a:t>
            </a:r>
          </a:p>
          <a:p>
            <a:pPr lvl="1"/>
            <a:r>
              <a:rPr lang="en-US" sz="2000" dirty="0"/>
              <a:t>Randomly, Temporally, Geo</a:t>
            </a:r>
            <a:r>
              <a:rPr lang="mr-IN" sz="2000" dirty="0"/>
              <a:t>…</a:t>
            </a:r>
            <a:endParaRPr lang="en-US" sz="2000" dirty="0"/>
          </a:p>
          <a:p>
            <a:pPr lvl="1"/>
            <a:r>
              <a:rPr lang="en-US" sz="2000" dirty="0"/>
              <a:t>Depends on application (usually randomly)</a:t>
            </a:r>
          </a:p>
          <a:p>
            <a:r>
              <a:rPr lang="en-US" sz="2400" dirty="0"/>
              <a:t>What size? (90%-10%)</a:t>
            </a:r>
          </a:p>
          <a:p>
            <a:pPr lvl="1"/>
            <a:r>
              <a:rPr lang="en-US" sz="2000" dirty="0"/>
              <a:t>Larger training set </a:t>
            </a:r>
            <a:r>
              <a:rPr lang="en-US" sz="2000" dirty="0">
                <a:sym typeface="Wingdings"/>
              </a:rPr>
              <a:t> more complex models</a:t>
            </a:r>
          </a:p>
          <a:p>
            <a:pPr lvl="1"/>
            <a:r>
              <a:rPr lang="en-US" sz="2000" dirty="0">
                <a:sym typeface="Wingdings"/>
              </a:rPr>
              <a:t>Larger test set  better estimate of generalization error </a:t>
            </a:r>
            <a:endParaRPr lang="en-US" dirty="0">
              <a:sym typeface="Wingdings"/>
            </a:endParaRPr>
          </a:p>
          <a:p>
            <a:pPr lvl="1"/>
            <a:r>
              <a:rPr lang="en-US" sz="2000" dirty="0">
                <a:sym typeface="Wingdings"/>
              </a:rPr>
              <a:t>Typically between 75%-25% and </a:t>
            </a:r>
            <a:r>
              <a:rPr lang="en-US" sz="2000" dirty="0"/>
              <a:t>90%-10%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564789" y="1659809"/>
            <a:ext cx="3797542" cy="3910519"/>
            <a:chOff x="564789" y="1659809"/>
            <a:chExt cx="3797542" cy="3910519"/>
          </a:xfrm>
        </p:grpSpPr>
        <p:sp>
          <p:nvSpPr>
            <p:cNvPr id="17" name="Rectangle 16"/>
            <p:cNvSpPr/>
            <p:nvPr/>
          </p:nvSpPr>
          <p:spPr>
            <a:xfrm rot="16200000">
              <a:off x="-1088913" y="3313511"/>
              <a:ext cx="3910519" cy="603115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Data</a:t>
              </a:r>
            </a:p>
          </p:txBody>
        </p:sp>
        <p:sp>
          <p:nvSpPr>
            <p:cNvPr id="18" name="Rectangle 17"/>
            <p:cNvSpPr/>
            <p:nvPr/>
          </p:nvSpPr>
          <p:spPr>
            <a:xfrm rot="16200000">
              <a:off x="2650262" y="2768764"/>
              <a:ext cx="2821022" cy="603115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Train</a:t>
              </a:r>
            </a:p>
          </p:txBody>
        </p:sp>
        <p:sp>
          <p:nvSpPr>
            <p:cNvPr id="19" name="Rectangle 18"/>
            <p:cNvSpPr/>
            <p:nvPr/>
          </p:nvSpPr>
          <p:spPr>
            <a:xfrm rot="16200000">
              <a:off x="3593846" y="4792117"/>
              <a:ext cx="933855" cy="603115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Test</a:t>
              </a:r>
            </a:p>
          </p:txBody>
        </p:sp>
        <p:sp>
          <p:nvSpPr>
            <p:cNvPr id="20" name="Right Arrow 19"/>
            <p:cNvSpPr/>
            <p:nvPr/>
          </p:nvSpPr>
          <p:spPr>
            <a:xfrm>
              <a:off x="1462024" y="3192960"/>
              <a:ext cx="1923788" cy="642025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324898" y="1993103"/>
              <a:ext cx="2198039" cy="1077218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dirty="0"/>
                <a:t>Train - Test</a:t>
              </a:r>
            </a:p>
            <a:p>
              <a:pPr algn="ctr"/>
              <a:r>
                <a:rPr lang="en-US" sz="3200" dirty="0"/>
                <a:t>Split</a:t>
              </a:r>
            </a:p>
          </p:txBody>
        </p:sp>
      </p:grpSp>
      <p:sp>
        <p:nvSpPr>
          <p:cNvPr id="43" name="Rectangle 42"/>
          <p:cNvSpPr/>
          <p:nvPr/>
        </p:nvSpPr>
        <p:spPr>
          <a:xfrm>
            <a:off x="830489" y="7422415"/>
            <a:ext cx="10544107" cy="46166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2400" dirty="0"/>
              <a:t>You can only use the test dataset once after deciding on the model.</a:t>
            </a:r>
          </a:p>
        </p:txBody>
      </p:sp>
      <p:sp>
        <p:nvSpPr>
          <p:cNvPr id="10" name="Right Arrow 9"/>
          <p:cNvSpPr/>
          <p:nvPr/>
        </p:nvSpPr>
        <p:spPr>
          <a:xfrm>
            <a:off x="4883764" y="3191851"/>
            <a:ext cx="1923788" cy="64202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4735734" y="1991994"/>
            <a:ext cx="2218877" cy="1077218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Validation</a:t>
            </a:r>
          </a:p>
          <a:p>
            <a:pPr algn="ctr"/>
            <a:r>
              <a:rPr lang="en-US" sz="3200" dirty="0"/>
              <a:t>Split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7101672" y="1658697"/>
            <a:ext cx="603115" cy="2821026"/>
            <a:chOff x="7147609" y="1245136"/>
            <a:chExt cx="603115" cy="2821026"/>
          </a:xfrm>
        </p:grpSpPr>
        <p:sp>
          <p:nvSpPr>
            <p:cNvPr id="14" name="Rectangle 13"/>
            <p:cNvSpPr/>
            <p:nvPr/>
          </p:nvSpPr>
          <p:spPr>
            <a:xfrm rot="16200000">
              <a:off x="6328303" y="2064442"/>
              <a:ext cx="2241727" cy="603115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Train</a:t>
              </a:r>
            </a:p>
          </p:txBody>
        </p:sp>
        <p:sp>
          <p:nvSpPr>
            <p:cNvPr id="15" name="Rectangle 14"/>
            <p:cNvSpPr/>
            <p:nvPr/>
          </p:nvSpPr>
          <p:spPr>
            <a:xfrm rot="16200000">
              <a:off x="7209696" y="3525133"/>
              <a:ext cx="478942" cy="603115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V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7478642" y="1658695"/>
            <a:ext cx="3635090" cy="3987549"/>
            <a:chOff x="7478642" y="1658695"/>
            <a:chExt cx="3635090" cy="3987549"/>
          </a:xfrm>
        </p:grpSpPr>
        <p:sp>
          <p:nvSpPr>
            <p:cNvPr id="12" name="TextBox 11"/>
            <p:cNvSpPr txBox="1"/>
            <p:nvPr/>
          </p:nvSpPr>
          <p:spPr>
            <a:xfrm>
              <a:off x="7478642" y="4569026"/>
              <a:ext cx="3376245" cy="1077218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/>
                <a:t>5-Fold</a:t>
              </a:r>
            </a:p>
            <a:p>
              <a:pPr algn="ctr"/>
              <a:r>
                <a:rPr lang="en-US" sz="3200" dirty="0"/>
                <a:t>Cross Validation</a:t>
              </a:r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7953908" y="1658696"/>
              <a:ext cx="603115" cy="2821113"/>
              <a:chOff x="8044846" y="1245135"/>
              <a:chExt cx="603115" cy="2821113"/>
            </a:xfrm>
          </p:grpSpPr>
          <p:sp>
            <p:nvSpPr>
              <p:cNvPr id="22" name="Rectangle 21"/>
              <p:cNvSpPr/>
              <p:nvPr/>
            </p:nvSpPr>
            <p:spPr>
              <a:xfrm rot="16200000">
                <a:off x="8106933" y="2945835"/>
                <a:ext cx="478942" cy="603115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/>
                  <a:t>V</a:t>
                </a:r>
                <a:endParaRPr lang="en-US" sz="3200" dirty="0"/>
              </a:p>
            </p:txBody>
          </p:sp>
          <p:sp>
            <p:nvSpPr>
              <p:cNvPr id="23" name="Rectangle 22"/>
              <p:cNvSpPr/>
              <p:nvPr/>
            </p:nvSpPr>
            <p:spPr>
              <a:xfrm rot="16200000">
                <a:off x="7515145" y="1774836"/>
                <a:ext cx="1662517" cy="603115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/>
                  <a:t>Train</a:t>
                </a:r>
              </a:p>
            </p:txBody>
          </p:sp>
          <p:sp>
            <p:nvSpPr>
              <p:cNvPr id="24" name="Rectangle 23"/>
              <p:cNvSpPr/>
              <p:nvPr/>
            </p:nvSpPr>
            <p:spPr>
              <a:xfrm rot="16200000">
                <a:off x="8106889" y="3525176"/>
                <a:ext cx="479029" cy="603115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 dirty="0"/>
              </a:p>
            </p:txBody>
          </p:sp>
        </p:grpSp>
        <p:grpSp>
          <p:nvGrpSpPr>
            <p:cNvPr id="25" name="Group 24"/>
            <p:cNvGrpSpPr/>
            <p:nvPr/>
          </p:nvGrpSpPr>
          <p:grpSpPr>
            <a:xfrm>
              <a:off x="8806144" y="1658695"/>
              <a:ext cx="603115" cy="2821027"/>
              <a:chOff x="8899527" y="1245134"/>
              <a:chExt cx="603115" cy="2821027"/>
            </a:xfrm>
          </p:grpSpPr>
          <p:sp>
            <p:nvSpPr>
              <p:cNvPr id="26" name="Rectangle 25"/>
              <p:cNvSpPr/>
              <p:nvPr/>
            </p:nvSpPr>
            <p:spPr>
              <a:xfrm rot="16200000">
                <a:off x="8961614" y="2366625"/>
                <a:ext cx="478942" cy="603115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/>
                  <a:t>V</a:t>
                </a:r>
                <a:endParaRPr lang="en-US" sz="3200" dirty="0"/>
              </a:p>
            </p:txBody>
          </p:sp>
          <p:sp>
            <p:nvSpPr>
              <p:cNvPr id="27" name="Rectangle 26"/>
              <p:cNvSpPr/>
              <p:nvPr/>
            </p:nvSpPr>
            <p:spPr>
              <a:xfrm rot="16200000">
                <a:off x="8653995" y="1490666"/>
                <a:ext cx="1094180" cy="603115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/>
                  <a:t>Train</a:t>
                </a:r>
              </a:p>
            </p:txBody>
          </p:sp>
          <p:sp>
            <p:nvSpPr>
              <p:cNvPr id="28" name="Rectangle 27"/>
              <p:cNvSpPr/>
              <p:nvPr/>
            </p:nvSpPr>
            <p:spPr>
              <a:xfrm rot="16200000">
                <a:off x="8671964" y="3235483"/>
                <a:ext cx="1058241" cy="603115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 dirty="0"/>
              </a:p>
            </p:txBody>
          </p:sp>
        </p:grpSp>
        <p:grpSp>
          <p:nvGrpSpPr>
            <p:cNvPr id="29" name="Group 28"/>
            <p:cNvGrpSpPr/>
            <p:nvPr/>
          </p:nvGrpSpPr>
          <p:grpSpPr>
            <a:xfrm>
              <a:off x="9658380" y="1667080"/>
              <a:ext cx="603116" cy="2812642"/>
              <a:chOff x="9773678" y="1253519"/>
              <a:chExt cx="603116" cy="2812642"/>
            </a:xfrm>
          </p:grpSpPr>
          <p:sp>
            <p:nvSpPr>
              <p:cNvPr id="30" name="Rectangle 29"/>
              <p:cNvSpPr/>
              <p:nvPr/>
            </p:nvSpPr>
            <p:spPr>
              <a:xfrm rot="16200000">
                <a:off x="9835765" y="1762349"/>
                <a:ext cx="478942" cy="603115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/>
                  <a:t>V</a:t>
                </a:r>
              </a:p>
            </p:txBody>
          </p:sp>
          <p:sp>
            <p:nvSpPr>
              <p:cNvPr id="31" name="Rectangle 30"/>
              <p:cNvSpPr/>
              <p:nvPr/>
            </p:nvSpPr>
            <p:spPr>
              <a:xfrm rot="16200000">
                <a:off x="9238498" y="2927864"/>
                <a:ext cx="1673478" cy="603115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/>
                  <a:t>Train</a:t>
                </a:r>
              </a:p>
            </p:txBody>
          </p:sp>
          <p:sp>
            <p:nvSpPr>
              <p:cNvPr id="32" name="Rectangle 31"/>
              <p:cNvSpPr/>
              <p:nvPr/>
            </p:nvSpPr>
            <p:spPr>
              <a:xfrm rot="16200000">
                <a:off x="9835721" y="1191476"/>
                <a:ext cx="479029" cy="603115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 dirty="0"/>
              </a:p>
            </p:txBody>
          </p:sp>
        </p:grpSp>
        <p:grpSp>
          <p:nvGrpSpPr>
            <p:cNvPr id="33" name="Group 32"/>
            <p:cNvGrpSpPr/>
            <p:nvPr/>
          </p:nvGrpSpPr>
          <p:grpSpPr>
            <a:xfrm>
              <a:off x="10510617" y="1658699"/>
              <a:ext cx="603115" cy="2821024"/>
              <a:chOff x="10556554" y="1245138"/>
              <a:chExt cx="603115" cy="2821024"/>
            </a:xfrm>
          </p:grpSpPr>
          <p:sp>
            <p:nvSpPr>
              <p:cNvPr id="34" name="Rectangle 33"/>
              <p:cNvSpPr/>
              <p:nvPr/>
            </p:nvSpPr>
            <p:spPr>
              <a:xfrm rot="16200000">
                <a:off x="10618641" y="1183051"/>
                <a:ext cx="478942" cy="603115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/>
                  <a:t>V</a:t>
                </a:r>
                <a:endParaRPr lang="en-US" sz="3200" dirty="0"/>
              </a:p>
            </p:txBody>
          </p:sp>
          <p:sp>
            <p:nvSpPr>
              <p:cNvPr id="35" name="Rectangle 34"/>
              <p:cNvSpPr/>
              <p:nvPr/>
            </p:nvSpPr>
            <p:spPr>
              <a:xfrm rot="16200000">
                <a:off x="9737248" y="2643741"/>
                <a:ext cx="2241727" cy="603115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/>
                  <a:t>Train</a:t>
                </a:r>
              </a:p>
            </p:txBody>
          </p:sp>
        </p:grpSp>
      </p:grpSp>
      <p:sp>
        <p:nvSpPr>
          <p:cNvPr id="6" name="TextBox 5"/>
          <p:cNvSpPr txBox="1"/>
          <p:nvPr/>
        </p:nvSpPr>
        <p:spPr>
          <a:xfrm>
            <a:off x="0" y="6008096"/>
            <a:ext cx="12192000" cy="46166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/>
              <a:t>Cross validation </a:t>
            </a:r>
            <a:r>
              <a:rPr lang="en-US" sz="2400" b="1" i="1" dirty="0"/>
              <a:t>simulates multiple train test-splits </a:t>
            </a:r>
            <a:r>
              <a:rPr lang="en-US" sz="2400" i="1" dirty="0"/>
              <a:t>on the training data.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248255" y="3902895"/>
            <a:ext cx="1819729" cy="6463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solidFill>
                  <a:schemeClr val="accent4"/>
                </a:solidFill>
              </a:rPr>
              <a:t>Validate</a:t>
            </a:r>
            <a:br>
              <a:rPr lang="en-US">
                <a:solidFill>
                  <a:schemeClr val="accent4"/>
                </a:solidFill>
              </a:rPr>
            </a:br>
            <a:r>
              <a:rPr lang="en-US">
                <a:solidFill>
                  <a:schemeClr val="accent4"/>
                </a:solidFill>
              </a:rPr>
              <a:t>Generalization</a:t>
            </a:r>
          </a:p>
        </p:txBody>
      </p:sp>
    </p:spTree>
    <p:extLst>
      <p:ext uri="{BB962C8B-B14F-4D97-AF65-F5344CB8AC3E}">
        <p14:creationId xmlns:p14="http://schemas.microsoft.com/office/powerpoint/2010/main" val="42269666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  <p:bldP spid="6" grpId="0"/>
      <p:bldP spid="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555A6-55AD-334A-B902-2CAA783186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450" y="107544"/>
            <a:ext cx="10801350" cy="1325563"/>
          </a:xfrm>
        </p:spPr>
        <p:txBody>
          <a:bodyPr/>
          <a:lstStyle/>
          <a:p>
            <a:r>
              <a:rPr lang="en-US" dirty="0"/>
              <a:t>Recipe for Successful Generalization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5C2FF7-B130-5146-A717-AB26FDBBDC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44410"/>
            <a:ext cx="11014624" cy="5382640"/>
          </a:xfrm>
        </p:spPr>
        <p:txBody>
          <a:bodyPr>
            <a:normAutofit/>
          </a:bodyPr>
          <a:lstStyle/>
          <a:p>
            <a:pPr marL="528637" indent="-514350">
              <a:buFont typeface="+mj-lt"/>
              <a:buAutoNum type="arabicPeriod"/>
            </a:pPr>
            <a:r>
              <a:rPr lang="en-US" dirty="0"/>
              <a:t>Split your data into </a:t>
            </a:r>
            <a:r>
              <a:rPr lang="en-US" b="1" dirty="0"/>
              <a:t>training</a:t>
            </a:r>
            <a:r>
              <a:rPr lang="en-US" dirty="0"/>
              <a:t> and </a:t>
            </a:r>
            <a:r>
              <a:rPr lang="en-US" b="1" dirty="0"/>
              <a:t>test</a:t>
            </a:r>
            <a:r>
              <a:rPr lang="en-US" dirty="0"/>
              <a:t> sets (90%, 10%)</a:t>
            </a:r>
          </a:p>
          <a:p>
            <a:pPr marL="528637" indent="-514350">
              <a:buFont typeface="+mj-lt"/>
              <a:buAutoNum type="arabicPeriod"/>
            </a:pPr>
            <a:r>
              <a:rPr lang="en-US" dirty="0"/>
              <a:t>Use </a:t>
            </a:r>
            <a:r>
              <a:rPr lang="en-US" b="1" dirty="0"/>
              <a:t>only the training data </a:t>
            </a:r>
            <a:r>
              <a:rPr lang="en-US" dirty="0"/>
              <a:t>when designing, training, and tuning the model</a:t>
            </a:r>
          </a:p>
          <a:p>
            <a:pPr marL="985837" lvl="1" indent="-514350">
              <a:buFont typeface="Wingdings" pitchFamily="2" charset="2"/>
              <a:buChar char="Ø"/>
            </a:pPr>
            <a:r>
              <a:rPr lang="en-US" dirty="0"/>
              <a:t>Use </a:t>
            </a:r>
            <a:r>
              <a:rPr lang="en-US" b="1" dirty="0"/>
              <a:t>cross validation </a:t>
            </a:r>
            <a:r>
              <a:rPr lang="en-US" dirty="0"/>
              <a:t>to test </a:t>
            </a:r>
            <a:r>
              <a:rPr lang="en-US" i="1" dirty="0"/>
              <a:t>generalization</a:t>
            </a:r>
            <a:r>
              <a:rPr lang="en-US" dirty="0"/>
              <a:t> during this phase</a:t>
            </a:r>
          </a:p>
          <a:p>
            <a:pPr marL="985837" lvl="1" indent="-514350">
              <a:buFont typeface="Wingdings" pitchFamily="2" charset="2"/>
              <a:buChar char="Ø"/>
            </a:pPr>
            <a:r>
              <a:rPr lang="en-US" b="1" dirty="0"/>
              <a:t>Do not look at the test data</a:t>
            </a:r>
          </a:p>
          <a:p>
            <a:pPr marL="528637" indent="-514350">
              <a:buFont typeface="+mj-lt"/>
              <a:buAutoNum type="arabicPeriod"/>
            </a:pPr>
            <a:r>
              <a:rPr lang="en-US" dirty="0"/>
              <a:t>Commit to your final model and train once more using </a:t>
            </a:r>
            <a:r>
              <a:rPr lang="en-US" b="1" dirty="0"/>
              <a:t>only the training data.</a:t>
            </a:r>
          </a:p>
          <a:p>
            <a:pPr marL="528637" indent="-514350">
              <a:buFont typeface="+mj-lt"/>
              <a:buAutoNum type="arabicPeriod"/>
            </a:pPr>
            <a:r>
              <a:rPr lang="en-US" dirty="0"/>
              <a:t>Test the final model using the </a:t>
            </a:r>
            <a:r>
              <a:rPr lang="en-US" b="1" dirty="0"/>
              <a:t>test data. </a:t>
            </a:r>
            <a:r>
              <a:rPr lang="en-US" dirty="0"/>
              <a:t>If accuracy is not acceptable return to (2). (</a:t>
            </a:r>
            <a:r>
              <a:rPr lang="en-US" i="1" dirty="0"/>
              <a:t>Get more test data if possible.</a:t>
            </a:r>
            <a:r>
              <a:rPr lang="en-US" dirty="0"/>
              <a:t>)</a:t>
            </a:r>
            <a:endParaRPr lang="en-US" b="1" dirty="0"/>
          </a:p>
          <a:p>
            <a:pPr marL="528637" indent="-514350">
              <a:buFont typeface="+mj-lt"/>
              <a:buAutoNum type="arabicPeriod"/>
            </a:pPr>
            <a:r>
              <a:rPr lang="en-US" dirty="0"/>
              <a:t>Train</a:t>
            </a:r>
            <a:r>
              <a:rPr lang="en-US" b="1" dirty="0"/>
              <a:t> on all available data </a:t>
            </a:r>
            <a:r>
              <a:rPr lang="en-US" dirty="0"/>
              <a:t>and ship it!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028902-1A7E-714A-BA15-DCE6E1172C4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10105" y="5706405"/>
            <a:ext cx="979586" cy="1023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721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ED0A7FA-1538-FE4D-A1D2-53349C8FA3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Returning to Regularization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F2D5984-3A99-054D-98F6-1061B6432B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066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6C6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4574" y="-519191"/>
            <a:ext cx="9040969" cy="9040969"/>
          </a:xfrm>
          <a:prstGeom prst="rect">
            <a:avLst/>
          </a:prstGeom>
          <a:effectLst>
            <a:softEdge rad="990600"/>
          </a:effectLst>
        </p:spPr>
      </p:pic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552450" y="729682"/>
            <a:ext cx="10801350" cy="1325563"/>
          </a:xfrm>
        </p:spPr>
        <p:txBody>
          <a:bodyPr>
            <a:noAutofit/>
          </a:bodyPr>
          <a:lstStyle/>
          <a:p>
            <a:r>
              <a:rPr lang="en-US" sz="8000" b="1" dirty="0"/>
              <a:t>Regularization</a:t>
            </a:r>
            <a:br>
              <a:rPr lang="en-US" sz="3600" dirty="0"/>
            </a:br>
            <a:r>
              <a:rPr lang="en-US" sz="3600" dirty="0"/>
              <a:t>Parametrically Controlling the </a:t>
            </a:r>
            <a:br>
              <a:rPr lang="en-US" sz="3600" dirty="0"/>
            </a:br>
            <a:r>
              <a:rPr lang="en-US" sz="3600" i="1" dirty="0"/>
              <a:t>Model Complexity</a:t>
            </a:r>
            <a:endParaRPr lang="en-US" sz="3600" dirty="0"/>
          </a:p>
        </p:txBody>
      </p:sp>
      <p:sp>
        <p:nvSpPr>
          <p:cNvPr id="12" name="Rectangle 11"/>
          <p:cNvSpPr/>
          <p:nvPr/>
        </p:nvSpPr>
        <p:spPr>
          <a:xfrm>
            <a:off x="8139539" y="2677854"/>
            <a:ext cx="1875835" cy="2646878"/>
          </a:xfrm>
          <a:prstGeom prst="rect">
            <a:avLst/>
          </a:prstGeom>
        </p:spPr>
        <p:txBody>
          <a:bodyPr wrap="none">
            <a:spAutoFit/>
            <a:scene3d>
              <a:camera prst="orthographicFront"/>
              <a:lightRig rig="threePt" dir="t"/>
            </a:scene3d>
            <a:sp3d extrusionH="57150" prstMaterial="plastic">
              <a:bevelT h="25400" prst="softRound"/>
              <a:bevelB h="25400" prst="softRound"/>
            </a:sp3d>
          </a:bodyPr>
          <a:lstStyle/>
          <a:p>
            <a:r>
              <a:rPr lang="en-US" sz="16600" dirty="0">
                <a:solidFill>
                  <a:srgbClr val="000000">
                    <a:lumMod val="65000"/>
                    <a:lumOff val="35000"/>
                  </a:srgbClr>
                </a:solidFill>
              </a:rPr>
              <a:t>𝜆 </a:t>
            </a:r>
          </a:p>
        </p:txBody>
      </p:sp>
    </p:spTree>
    <p:extLst>
      <p:ext uri="{BB962C8B-B14F-4D97-AF65-F5344CB8AC3E}">
        <p14:creationId xmlns:p14="http://schemas.microsoft.com/office/powerpoint/2010/main" val="1889586852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7E9E6A-6FCC-514E-AB4C-D9C9C05FE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Idea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5D3711-2633-2343-9435-6ECD90790A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3212" y="1939770"/>
            <a:ext cx="6718300" cy="12573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84161BB-B8C7-3E44-9877-FCB76EFC8964}"/>
              </a:ext>
            </a:extLst>
          </p:cNvPr>
          <p:cNvSpPr txBox="1"/>
          <p:nvPr/>
        </p:nvSpPr>
        <p:spPr>
          <a:xfrm>
            <a:off x="2683107" y="3714122"/>
            <a:ext cx="1657826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400" b="1" u="sng" dirty="0"/>
              <a:t>Such that: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913FE6-1408-1A4A-8176-E98131A864E6}"/>
              </a:ext>
            </a:extLst>
          </p:cNvPr>
          <p:cNvSpPr txBox="1"/>
          <p:nvPr/>
        </p:nvSpPr>
        <p:spPr>
          <a:xfrm>
            <a:off x="4759619" y="4535784"/>
            <a:ext cx="5105885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/>
              <a:t>is not too “complicated”</a:t>
            </a:r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4C1E3A2B-1FA1-CF45-9252-4170CB8F7655}"/>
              </a:ext>
            </a:extLst>
          </p:cNvPr>
          <p:cNvSpPr/>
          <p:nvPr/>
        </p:nvSpPr>
        <p:spPr>
          <a:xfrm>
            <a:off x="5963920" y="5554459"/>
            <a:ext cx="3434080" cy="1064313"/>
          </a:xfrm>
          <a:prstGeom prst="wedgeRoundRectCallout">
            <a:avLst>
              <a:gd name="adj1" fmla="val -39954"/>
              <a:gd name="adj2" fmla="val -93612"/>
              <a:gd name="adj3" fmla="val 16667"/>
            </a:avLst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Can we make this more formal?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CCCFB88-40DC-3C4F-B89D-DDEF7E1EA1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9567" y="4518619"/>
            <a:ext cx="534013" cy="595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6767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7E9E6A-6FCC-514E-AB4C-D9C9C05FE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Idea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5D3711-2633-2343-9435-6ECD90790A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3212" y="1939770"/>
            <a:ext cx="6718300" cy="12573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84161BB-B8C7-3E44-9877-FCB76EFC8964}"/>
              </a:ext>
            </a:extLst>
          </p:cNvPr>
          <p:cNvSpPr txBox="1"/>
          <p:nvPr/>
        </p:nvSpPr>
        <p:spPr>
          <a:xfrm>
            <a:off x="2683107" y="3714122"/>
            <a:ext cx="1657826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400" b="1" u="sng" dirty="0"/>
              <a:t>Such that: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06DA56-455D-FB4F-A0CF-12E2438E2A54}"/>
              </a:ext>
            </a:extLst>
          </p:cNvPr>
          <p:cNvSpPr txBox="1"/>
          <p:nvPr/>
        </p:nvSpPr>
        <p:spPr>
          <a:xfrm>
            <a:off x="3036042" y="4277340"/>
            <a:ext cx="3743332" cy="83099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/>
              <a:t>Complexity</a:t>
            </a:r>
            <a:r>
              <a:rPr lang="en-US" sz="4800" dirty="0"/>
              <a:t>(     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EAEA9AE-274D-334C-9EA5-285E5A9B1F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5770" y="4508688"/>
            <a:ext cx="914952" cy="530672"/>
          </a:xfrm>
          <a:prstGeom prst="rect">
            <a:avLst/>
          </a:prstGeom>
        </p:spPr>
      </p:pic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54EE5E36-5C4B-F244-A432-E09CD27B9457}"/>
              </a:ext>
            </a:extLst>
          </p:cNvPr>
          <p:cNvSpPr/>
          <p:nvPr/>
        </p:nvSpPr>
        <p:spPr>
          <a:xfrm>
            <a:off x="4520165" y="5533365"/>
            <a:ext cx="2865920" cy="886590"/>
          </a:xfrm>
          <a:prstGeom prst="wedgeRoundRectCallout">
            <a:avLst>
              <a:gd name="adj1" fmla="val -39954"/>
              <a:gd name="adj2" fmla="val -93612"/>
              <a:gd name="adj3" fmla="val 16667"/>
            </a:avLst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How do we define this?</a:t>
            </a:r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94AB9D1F-A883-8448-AE50-1F5531B90AE6}"/>
              </a:ext>
            </a:extLst>
          </p:cNvPr>
          <p:cNvSpPr/>
          <p:nvPr/>
        </p:nvSpPr>
        <p:spPr>
          <a:xfrm>
            <a:off x="8008648" y="3197070"/>
            <a:ext cx="2865920" cy="886590"/>
          </a:xfrm>
          <a:prstGeom prst="wedgeRoundRectCallout">
            <a:avLst>
              <a:gd name="adj1" fmla="val -52717"/>
              <a:gd name="adj2" fmla="val 94326"/>
              <a:gd name="adj3" fmla="val 16667"/>
            </a:avLst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Regularization Parameter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A4ACF17-697B-AE47-BB33-D0058E733A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8047" y="4427406"/>
            <a:ext cx="534013" cy="595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9538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F4DE9D-08BE-3649-AAA8-35A79689D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Feature Engineering and Linear Regression</a:t>
            </a:r>
          </a:p>
        </p:txBody>
      </p: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A545D146-8E13-7A45-B4FF-01769D051F41}"/>
              </a:ext>
            </a:extLst>
          </p:cNvPr>
          <p:cNvGrpSpPr/>
          <p:nvPr/>
        </p:nvGrpSpPr>
        <p:grpSpPr>
          <a:xfrm>
            <a:off x="552450" y="2747290"/>
            <a:ext cx="5905811" cy="2243170"/>
            <a:chOff x="1189470" y="2575617"/>
            <a:chExt cx="5905811" cy="2243170"/>
          </a:xfrm>
        </p:grpSpPr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68135E8D-EEE8-BF49-97F3-A6EC29D70A37}"/>
                </a:ext>
              </a:extLst>
            </p:cNvPr>
            <p:cNvGrpSpPr/>
            <p:nvPr/>
          </p:nvGrpSpPr>
          <p:grpSpPr>
            <a:xfrm>
              <a:off x="1189470" y="2672538"/>
              <a:ext cx="5905811" cy="2146249"/>
              <a:chOff x="1189469" y="1347614"/>
              <a:chExt cx="9551591" cy="3471173"/>
            </a:xfrm>
          </p:grpSpPr>
          <p:sp>
            <p:nvSpPr>
              <p:cNvPr id="108" name="Freeform 107">
                <a:extLst>
                  <a:ext uri="{FF2B5EF4-FFF2-40B4-BE49-F238E27FC236}">
                    <a16:creationId xmlns:a16="http://schemas.microsoft.com/office/drawing/2014/main" id="{0B023FFD-B28A-7447-9249-A28328F77952}"/>
                  </a:ext>
                </a:extLst>
              </p:cNvPr>
              <p:cNvSpPr/>
              <p:nvPr/>
            </p:nvSpPr>
            <p:spPr>
              <a:xfrm>
                <a:off x="1189469" y="1780359"/>
                <a:ext cx="3739274" cy="2634292"/>
              </a:xfrm>
              <a:custGeom>
                <a:avLst/>
                <a:gdLst>
                  <a:gd name="connsiteX0" fmla="*/ 764836 w 3739274"/>
                  <a:gd name="connsiteY0" fmla="*/ 1751736 h 2634292"/>
                  <a:gd name="connsiteX1" fmla="*/ 47660 w 3739274"/>
                  <a:gd name="connsiteY1" fmla="*/ 353242 h 2634292"/>
                  <a:gd name="connsiteX2" fmla="*/ 2055754 w 3739274"/>
                  <a:gd name="connsiteY2" fmla="*/ 460818 h 2634292"/>
                  <a:gd name="connsiteX3" fmla="*/ 2988083 w 3739274"/>
                  <a:gd name="connsiteY3" fmla="*/ 102230 h 2634292"/>
                  <a:gd name="connsiteX4" fmla="*/ 3723189 w 3739274"/>
                  <a:gd name="connsiteY4" fmla="*/ 2576489 h 2634292"/>
                  <a:gd name="connsiteX5" fmla="*/ 2270907 w 3739274"/>
                  <a:gd name="connsiteY5" fmla="*/ 1841383 h 2634292"/>
                  <a:gd name="connsiteX6" fmla="*/ 764836 w 3739274"/>
                  <a:gd name="connsiteY6" fmla="*/ 1751736 h 26342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39274" h="2634292">
                    <a:moveTo>
                      <a:pt x="764836" y="1751736"/>
                    </a:moveTo>
                    <a:cubicBezTo>
                      <a:pt x="394295" y="1503713"/>
                      <a:pt x="-167493" y="568395"/>
                      <a:pt x="47660" y="353242"/>
                    </a:cubicBezTo>
                    <a:cubicBezTo>
                      <a:pt x="262813" y="138089"/>
                      <a:pt x="1565684" y="502653"/>
                      <a:pt x="2055754" y="460818"/>
                    </a:cubicBezTo>
                    <a:cubicBezTo>
                      <a:pt x="2545824" y="418983"/>
                      <a:pt x="2710177" y="-250382"/>
                      <a:pt x="2988083" y="102230"/>
                    </a:cubicBezTo>
                    <a:cubicBezTo>
                      <a:pt x="3265989" y="454842"/>
                      <a:pt x="3842718" y="2286630"/>
                      <a:pt x="3723189" y="2576489"/>
                    </a:cubicBezTo>
                    <a:cubicBezTo>
                      <a:pt x="3603660" y="2866348"/>
                      <a:pt x="2757989" y="1978842"/>
                      <a:pt x="2270907" y="1841383"/>
                    </a:cubicBezTo>
                    <a:cubicBezTo>
                      <a:pt x="1783825" y="1703924"/>
                      <a:pt x="1135377" y="1999759"/>
                      <a:pt x="764836" y="1751736"/>
                    </a:cubicBezTo>
                    <a:close/>
                  </a:path>
                </a:pathLst>
              </a:custGeom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/>
                  <a:t>Domain</a:t>
                </a:r>
              </a:p>
            </p:txBody>
          </p:sp>
          <p:sp>
            <p:nvSpPr>
              <p:cNvPr id="109" name="Freeform 108">
                <a:extLst>
                  <a:ext uri="{FF2B5EF4-FFF2-40B4-BE49-F238E27FC236}">
                    <a16:creationId xmlns:a16="http://schemas.microsoft.com/office/drawing/2014/main" id="{87A55B30-0054-814D-AEC8-059C434655BD}"/>
                  </a:ext>
                </a:extLst>
              </p:cNvPr>
              <p:cNvSpPr/>
              <p:nvPr/>
            </p:nvSpPr>
            <p:spPr>
              <a:xfrm>
                <a:off x="4105834" y="1994846"/>
                <a:ext cx="4625789" cy="881729"/>
              </a:xfrm>
              <a:custGeom>
                <a:avLst/>
                <a:gdLst>
                  <a:gd name="connsiteX0" fmla="*/ 0 w 4177553"/>
                  <a:gd name="connsiteY0" fmla="*/ 860919 h 860919"/>
                  <a:gd name="connsiteX1" fmla="*/ 2259106 w 4177553"/>
                  <a:gd name="connsiteY1" fmla="*/ 307 h 860919"/>
                  <a:gd name="connsiteX2" fmla="*/ 4177553 w 4177553"/>
                  <a:gd name="connsiteY2" fmla="*/ 753342 h 8609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177553" h="860919">
                    <a:moveTo>
                      <a:pt x="0" y="860919"/>
                    </a:moveTo>
                    <a:cubicBezTo>
                      <a:pt x="781423" y="439577"/>
                      <a:pt x="1562847" y="18236"/>
                      <a:pt x="2259106" y="307"/>
                    </a:cubicBezTo>
                    <a:cubicBezTo>
                      <a:pt x="2955365" y="-17622"/>
                      <a:pt x="4177553" y="753342"/>
                      <a:pt x="4177553" y="753342"/>
                    </a:cubicBezTo>
                  </a:path>
                </a:pathLst>
              </a:custGeom>
              <a:noFill/>
              <a:ln w="38100">
                <a:solidFill>
                  <a:schemeClr val="tx1">
                    <a:lumMod val="95000"/>
                    <a:lumOff val="5000"/>
                  </a:schemeClr>
                </a:solidFill>
                <a:headEnd type="oval"/>
                <a:tailEnd type="stealth"/>
              </a:ln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cxnSp>
            <p:nvCxnSpPr>
              <p:cNvPr id="110" name="Straight Arrow Connector 109">
                <a:extLst>
                  <a:ext uri="{FF2B5EF4-FFF2-40B4-BE49-F238E27FC236}">
                    <a16:creationId xmlns:a16="http://schemas.microsoft.com/office/drawing/2014/main" id="{2EED39A2-7BDF-024C-855A-95F74E70A07A}"/>
                  </a:ext>
                </a:extLst>
              </p:cNvPr>
              <p:cNvCxnSpPr/>
              <p:nvPr/>
            </p:nvCxnSpPr>
            <p:spPr>
              <a:xfrm>
                <a:off x="7542948" y="3102842"/>
                <a:ext cx="3198112" cy="0"/>
              </a:xfrm>
              <a:prstGeom prst="straightConnector1">
                <a:avLst/>
              </a:prstGeom>
              <a:ln w="57150">
                <a:headEnd type="stealth"/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pic>
            <p:nvPicPr>
              <p:cNvPr id="111" name="Picture 110">
                <a:extLst>
                  <a:ext uri="{FF2B5EF4-FFF2-40B4-BE49-F238E27FC236}">
                    <a16:creationId xmlns:a16="http://schemas.microsoft.com/office/drawing/2014/main" id="{BE585858-D435-F346-8254-51C01C7355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321960" y="3341651"/>
                <a:ext cx="419100" cy="215900"/>
              </a:xfrm>
              <a:prstGeom prst="rect">
                <a:avLst/>
              </a:prstGeom>
            </p:spPr>
          </p:pic>
          <p:pic>
            <p:nvPicPr>
              <p:cNvPr id="112" name="Picture 111">
                <a:extLst>
                  <a:ext uri="{FF2B5EF4-FFF2-40B4-BE49-F238E27FC236}">
                    <a16:creationId xmlns:a16="http://schemas.microsoft.com/office/drawing/2014/main" id="{8F42DE68-B455-CE48-9919-D22FC45598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078653" y="3341651"/>
                <a:ext cx="749300" cy="215900"/>
              </a:xfrm>
              <a:prstGeom prst="rect">
                <a:avLst/>
              </a:prstGeom>
            </p:spPr>
          </p:pic>
          <p:cxnSp>
            <p:nvCxnSpPr>
              <p:cNvPr id="113" name="Straight Arrow Connector 112">
                <a:extLst>
                  <a:ext uri="{FF2B5EF4-FFF2-40B4-BE49-F238E27FC236}">
                    <a16:creationId xmlns:a16="http://schemas.microsoft.com/office/drawing/2014/main" id="{1A6C1097-8057-DA41-9FB0-2494A66E68DB}"/>
                  </a:ext>
                </a:extLst>
              </p:cNvPr>
              <p:cNvCxnSpPr/>
              <p:nvPr/>
            </p:nvCxnSpPr>
            <p:spPr>
              <a:xfrm flipH="1">
                <a:off x="8346876" y="2255498"/>
                <a:ext cx="1432607" cy="1887360"/>
              </a:xfrm>
              <a:prstGeom prst="straightConnector1">
                <a:avLst/>
              </a:prstGeom>
              <a:ln w="57150">
                <a:headEnd type="stealth"/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14" name="Straight Arrow Connector 113">
                <a:extLst>
                  <a:ext uri="{FF2B5EF4-FFF2-40B4-BE49-F238E27FC236}">
                    <a16:creationId xmlns:a16="http://schemas.microsoft.com/office/drawing/2014/main" id="{ACD577F4-228E-1D4C-B679-6ACBB833771B}"/>
                  </a:ext>
                </a:extLst>
              </p:cNvPr>
              <p:cNvCxnSpPr/>
              <p:nvPr/>
            </p:nvCxnSpPr>
            <p:spPr>
              <a:xfrm>
                <a:off x="9142003" y="1687519"/>
                <a:ext cx="1" cy="2830645"/>
              </a:xfrm>
              <a:prstGeom prst="straightConnector1">
                <a:avLst/>
              </a:prstGeom>
              <a:ln w="57150">
                <a:headEnd type="stealth"/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pic>
            <p:nvPicPr>
              <p:cNvPr id="115" name="Picture 114">
                <a:extLst>
                  <a:ext uri="{FF2B5EF4-FFF2-40B4-BE49-F238E27FC236}">
                    <a16:creationId xmlns:a16="http://schemas.microsoft.com/office/drawing/2014/main" id="{2091F238-CFE1-4A4A-B249-5127E1679A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137325" y="4222561"/>
                <a:ext cx="580381" cy="298984"/>
              </a:xfrm>
              <a:prstGeom prst="rect">
                <a:avLst/>
              </a:prstGeom>
            </p:spPr>
          </p:pic>
          <p:pic>
            <p:nvPicPr>
              <p:cNvPr id="116" name="Picture 115">
                <a:extLst>
                  <a:ext uri="{FF2B5EF4-FFF2-40B4-BE49-F238E27FC236}">
                    <a16:creationId xmlns:a16="http://schemas.microsoft.com/office/drawing/2014/main" id="{72CBC66C-42D8-094F-8C6A-77C5A84F93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343783" y="2029231"/>
                <a:ext cx="673836" cy="194156"/>
              </a:xfrm>
              <a:prstGeom prst="rect">
                <a:avLst/>
              </a:prstGeom>
            </p:spPr>
          </p:pic>
          <p:pic>
            <p:nvPicPr>
              <p:cNvPr id="117" name="Picture 116">
                <a:extLst>
                  <a:ext uri="{FF2B5EF4-FFF2-40B4-BE49-F238E27FC236}">
                    <a16:creationId xmlns:a16="http://schemas.microsoft.com/office/drawing/2014/main" id="{6D95087D-3333-FE4C-8CCB-338F43BEDC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945589" y="1347614"/>
                <a:ext cx="419100" cy="215900"/>
              </a:xfrm>
              <a:prstGeom prst="rect">
                <a:avLst/>
              </a:prstGeom>
            </p:spPr>
          </p:pic>
          <p:pic>
            <p:nvPicPr>
              <p:cNvPr id="118" name="Picture 117">
                <a:extLst>
                  <a:ext uri="{FF2B5EF4-FFF2-40B4-BE49-F238E27FC236}">
                    <a16:creationId xmlns:a16="http://schemas.microsoft.com/office/drawing/2014/main" id="{02B8056F-265E-3F43-9CFF-B2C9767AC2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615389" y="4602887"/>
                <a:ext cx="749300" cy="215900"/>
              </a:xfrm>
              <a:prstGeom prst="rect">
                <a:avLst/>
              </a:prstGeom>
            </p:spPr>
          </p:pic>
        </p:grpSp>
        <p:pic>
          <p:nvPicPr>
            <p:cNvPr id="107" name="Picture 106">
              <a:extLst>
                <a:ext uri="{FF2B5EF4-FFF2-40B4-BE49-F238E27FC236}">
                  <a16:creationId xmlns:a16="http://schemas.microsoft.com/office/drawing/2014/main" id="{960984B6-B678-884D-BD65-AEA846B7C68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422755" y="2575617"/>
              <a:ext cx="254000" cy="419100"/>
            </a:xfrm>
            <a:prstGeom prst="rect">
              <a:avLst/>
            </a:prstGeom>
          </p:spPr>
        </p:pic>
      </p:grpSp>
      <p:sp>
        <p:nvSpPr>
          <p:cNvPr id="120" name="Freeform 119">
            <a:extLst>
              <a:ext uri="{FF2B5EF4-FFF2-40B4-BE49-F238E27FC236}">
                <a16:creationId xmlns:a16="http://schemas.microsoft.com/office/drawing/2014/main" id="{048492D3-93C4-5D4A-900A-A07523AD184A}"/>
              </a:ext>
            </a:extLst>
          </p:cNvPr>
          <p:cNvSpPr/>
          <p:nvPr/>
        </p:nvSpPr>
        <p:spPr>
          <a:xfrm>
            <a:off x="5875749" y="2971943"/>
            <a:ext cx="3952232" cy="753341"/>
          </a:xfrm>
          <a:custGeom>
            <a:avLst/>
            <a:gdLst>
              <a:gd name="connsiteX0" fmla="*/ 0 w 4177553"/>
              <a:gd name="connsiteY0" fmla="*/ 860919 h 860919"/>
              <a:gd name="connsiteX1" fmla="*/ 2259106 w 4177553"/>
              <a:gd name="connsiteY1" fmla="*/ 307 h 860919"/>
              <a:gd name="connsiteX2" fmla="*/ 4177553 w 4177553"/>
              <a:gd name="connsiteY2" fmla="*/ 753342 h 860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77553" h="860919">
                <a:moveTo>
                  <a:pt x="0" y="860919"/>
                </a:moveTo>
                <a:cubicBezTo>
                  <a:pt x="781423" y="439577"/>
                  <a:pt x="1562847" y="18236"/>
                  <a:pt x="2259106" y="307"/>
                </a:cubicBezTo>
                <a:cubicBezTo>
                  <a:pt x="2955365" y="-17622"/>
                  <a:pt x="4177553" y="753342"/>
                  <a:pt x="4177553" y="753342"/>
                </a:cubicBezTo>
              </a:path>
            </a:pathLst>
          </a:custGeom>
          <a:noFill/>
          <a:ln w="38100">
            <a:solidFill>
              <a:schemeClr val="tx1">
                <a:lumMod val="95000"/>
                <a:lumOff val="5000"/>
              </a:schemeClr>
            </a:solidFill>
            <a:headEnd type="oval"/>
            <a:tailEnd type="stealth"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81716719-A33A-C845-9F12-71967149A588}"/>
              </a:ext>
            </a:extLst>
          </p:cNvPr>
          <p:cNvCxnSpPr/>
          <p:nvPr/>
        </p:nvCxnSpPr>
        <p:spPr>
          <a:xfrm>
            <a:off x="9245868" y="3780737"/>
            <a:ext cx="2313128" cy="0"/>
          </a:xfrm>
          <a:prstGeom prst="straightConnector1">
            <a:avLst/>
          </a:prstGeom>
          <a:ln w="73025">
            <a:solidFill>
              <a:schemeClr val="accent4"/>
            </a:solidFill>
            <a:headEnd type="stealt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2" name="Picture 121">
            <a:extLst>
              <a:ext uri="{FF2B5EF4-FFF2-40B4-BE49-F238E27FC236}">
                <a16:creationId xmlns:a16="http://schemas.microsoft.com/office/drawing/2014/main" id="{00DF2EA8-5915-C34E-905C-8C60DE9F1C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46877" y="3984773"/>
            <a:ext cx="358075" cy="184463"/>
          </a:xfrm>
          <a:prstGeom prst="rect">
            <a:avLst/>
          </a:prstGeom>
        </p:spPr>
      </p:pic>
      <p:pic>
        <p:nvPicPr>
          <p:cNvPr id="123" name="Picture 122">
            <a:extLst>
              <a:ext uri="{FF2B5EF4-FFF2-40B4-BE49-F238E27FC236}">
                <a16:creationId xmlns:a16="http://schemas.microsoft.com/office/drawing/2014/main" id="{3135D38A-B4FC-0944-B401-E57C5E4EB8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49179" y="3984773"/>
            <a:ext cx="640195" cy="184463"/>
          </a:xfrm>
          <a:prstGeom prst="rect">
            <a:avLst/>
          </a:prstGeom>
        </p:spPr>
      </p:pic>
      <p:sp>
        <p:nvSpPr>
          <p:cNvPr id="124" name="Oval 123">
            <a:extLst>
              <a:ext uri="{FF2B5EF4-FFF2-40B4-BE49-F238E27FC236}">
                <a16:creationId xmlns:a16="http://schemas.microsoft.com/office/drawing/2014/main" id="{0A1C2777-F68E-1040-9035-B2FA7949D218}"/>
              </a:ext>
            </a:extLst>
          </p:cNvPr>
          <p:cNvSpPr/>
          <p:nvPr/>
        </p:nvSpPr>
        <p:spPr>
          <a:xfrm>
            <a:off x="9807727" y="3694647"/>
            <a:ext cx="188761" cy="18876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C1BC63DA-83D1-484D-81BD-CA3A18B37D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96488" y="3259206"/>
            <a:ext cx="190500" cy="368300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89562E72-D8DA-A843-BF00-F3A8769E712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01916" y="3599397"/>
            <a:ext cx="203200" cy="190500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4B6C9105-1B57-344B-8090-22DD35330FDD}"/>
              </a:ext>
            </a:extLst>
          </p:cNvPr>
          <p:cNvSpPr txBox="1"/>
          <p:nvPr/>
        </p:nvSpPr>
        <p:spPr>
          <a:xfrm>
            <a:off x="2665876" y="4888236"/>
            <a:ext cx="2239717" cy="95410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Feature </a:t>
            </a:r>
            <a:br>
              <a:rPr lang="en-US" sz="2800" dirty="0"/>
            </a:br>
            <a:r>
              <a:rPr lang="en-US" sz="2800" dirty="0"/>
              <a:t>Engineering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084460AB-6E09-8546-A6CA-3E6E4D11243E}"/>
              </a:ext>
            </a:extLst>
          </p:cNvPr>
          <p:cNvSpPr txBox="1"/>
          <p:nvPr/>
        </p:nvSpPr>
        <p:spPr>
          <a:xfrm>
            <a:off x="7055444" y="4888236"/>
            <a:ext cx="2026517" cy="95410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Linear</a:t>
            </a:r>
          </a:p>
          <a:p>
            <a:pPr algn="ctr"/>
            <a:r>
              <a:rPr lang="en-US" sz="2800" dirty="0"/>
              <a:t>Regression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6959C4-6C15-BC47-AA73-299CC50B355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88606" y="2415657"/>
            <a:ext cx="1206500" cy="49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601347"/>
      </p:ext>
    </p:extLst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7C2F3A-CEAF-2E47-B41D-166B924A2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Idealized Notion of Complexity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A94264-C555-3544-B82F-896D61BCD0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621280"/>
            <a:ext cx="10515600" cy="4236720"/>
          </a:xfrm>
        </p:spPr>
        <p:txBody>
          <a:bodyPr>
            <a:normAutofit/>
          </a:bodyPr>
          <a:lstStyle/>
          <a:p>
            <a:r>
              <a:rPr lang="en-US" dirty="0"/>
              <a:t>Focus on complexity of </a:t>
            </a:r>
            <a:r>
              <a:rPr lang="en-US" b="1" dirty="0"/>
              <a:t>linear models:</a:t>
            </a:r>
          </a:p>
          <a:p>
            <a:pPr lvl="1"/>
            <a:r>
              <a:rPr lang="en-US" dirty="0"/>
              <a:t>Number and kinds of features</a:t>
            </a:r>
          </a:p>
          <a:p>
            <a:r>
              <a:rPr lang="en-US" dirty="0"/>
              <a:t>Ideal definition: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Why?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B18E83-15A6-D24F-B05B-B68AE5D3B8A6}"/>
              </a:ext>
            </a:extLst>
          </p:cNvPr>
          <p:cNvSpPr txBox="1"/>
          <p:nvPr/>
        </p:nvSpPr>
        <p:spPr>
          <a:xfrm>
            <a:off x="3859002" y="1513820"/>
            <a:ext cx="3743332" cy="83099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/>
              <a:t>Complexity</a:t>
            </a:r>
            <a:r>
              <a:rPr lang="en-US" sz="4800" dirty="0"/>
              <a:t>(     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9796F9-3DFE-694E-AAB1-7757592CA3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8730" y="1745168"/>
            <a:ext cx="914952" cy="53067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521C566-620A-8E4B-8EF0-7A66246A65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1007" y="1663886"/>
            <a:ext cx="534013" cy="59563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CF896AB-D19F-BF49-8EFF-D292A73AB9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8500" y="4330700"/>
            <a:ext cx="5715000" cy="12446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3F0555E-41D5-3149-A4AE-DD30EB64E375}"/>
              </a:ext>
            </a:extLst>
          </p:cNvPr>
          <p:cNvSpPr txBox="1"/>
          <p:nvPr/>
        </p:nvSpPr>
        <p:spPr>
          <a:xfrm>
            <a:off x="9320102" y="4439920"/>
            <a:ext cx="2033698" cy="92333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Number of </a:t>
            </a:r>
            <a:br>
              <a:rPr lang="en-US" dirty="0">
                <a:solidFill>
                  <a:srgbClr val="7030A0"/>
                </a:solidFill>
              </a:rPr>
            </a:br>
            <a:r>
              <a:rPr lang="en-US" dirty="0">
                <a:solidFill>
                  <a:srgbClr val="7030A0"/>
                </a:solidFill>
              </a:rPr>
              <a:t>non-zero parameters</a:t>
            </a:r>
          </a:p>
        </p:txBody>
      </p:sp>
    </p:spTree>
    <p:extLst>
      <p:ext uri="{BB962C8B-B14F-4D97-AF65-F5344CB8AC3E}">
        <p14:creationId xmlns:p14="http://schemas.microsoft.com/office/powerpoint/2010/main" val="26931766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641408A-32AB-BB47-A81B-44C2D5BA8EDD}"/>
              </a:ext>
            </a:extLst>
          </p:cNvPr>
          <p:cNvSpPr/>
          <p:nvPr/>
        </p:nvSpPr>
        <p:spPr>
          <a:xfrm>
            <a:off x="1026160" y="1861025"/>
            <a:ext cx="10444480" cy="3777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7E9E6A-6FCC-514E-AB4C-D9C9C05FE1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290" y="188242"/>
            <a:ext cx="10801350" cy="1325563"/>
          </a:xfrm>
        </p:spPr>
        <p:txBody>
          <a:bodyPr/>
          <a:lstStyle/>
          <a:p>
            <a:r>
              <a:rPr lang="en-US" dirty="0"/>
              <a:t>Ideal “Regularization”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5D3711-2633-2343-9435-6ECD90790A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5932" y="2134130"/>
            <a:ext cx="6718300" cy="12573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84161BB-B8C7-3E44-9877-FCB76EFC8964}"/>
              </a:ext>
            </a:extLst>
          </p:cNvPr>
          <p:cNvSpPr txBox="1"/>
          <p:nvPr/>
        </p:nvSpPr>
        <p:spPr>
          <a:xfrm>
            <a:off x="2815187" y="3681293"/>
            <a:ext cx="1657826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400" b="1" u="sng" dirty="0"/>
              <a:t>Such that: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EAEA9AE-274D-334C-9EA5-285E5A9B1F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8650" y="4592149"/>
            <a:ext cx="914952" cy="53067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45B0D9D-60B2-D441-A054-7889187DEF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5312" y="4232836"/>
            <a:ext cx="5715000" cy="1244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0FE274F-6DB8-7441-ACFF-C4460DF3DE0B}"/>
              </a:ext>
            </a:extLst>
          </p:cNvPr>
          <p:cNvSpPr txBox="1"/>
          <p:nvPr/>
        </p:nvSpPr>
        <p:spPr>
          <a:xfrm>
            <a:off x="928352" y="1395377"/>
            <a:ext cx="10148932" cy="52322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800" dirty="0"/>
              <a:t>Find the best value of </a:t>
            </a:r>
            <a:r>
              <a:rPr lang="en-US" sz="2800" dirty="0" err="1"/>
              <a:t>θ</a:t>
            </a:r>
            <a:r>
              <a:rPr lang="en-US" sz="2800" dirty="0"/>
              <a:t> which uses fewer than β features.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93A7C8-4672-024D-A953-F7BAFA822205}"/>
              </a:ext>
            </a:extLst>
          </p:cNvPr>
          <p:cNvSpPr txBox="1"/>
          <p:nvPr/>
        </p:nvSpPr>
        <p:spPr>
          <a:xfrm>
            <a:off x="874752" y="5858421"/>
            <a:ext cx="5538696" cy="52322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800" dirty="0"/>
              <a:t>Combinatorial search problem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B34AB50-CBCA-B847-B9BE-D12B869399A2}"/>
              </a:ext>
            </a:extLst>
          </p:cNvPr>
          <p:cNvSpPr txBox="1"/>
          <p:nvPr/>
        </p:nvSpPr>
        <p:spPr>
          <a:xfrm>
            <a:off x="6372808" y="5868581"/>
            <a:ext cx="5431295" cy="52322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800" dirty="0">
                <a:sym typeface="Wingdings" pitchFamily="2" charset="2"/>
              </a:rPr>
              <a:t> </a:t>
            </a:r>
            <a:r>
              <a:rPr lang="en-US" sz="2800" dirty="0"/>
              <a:t>NP-hard to solve in general.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F9B9270-6DFD-D840-BA49-99AA5F57A081}"/>
              </a:ext>
            </a:extLst>
          </p:cNvPr>
          <p:cNvSpPr txBox="1"/>
          <p:nvPr/>
        </p:nvSpPr>
        <p:spPr>
          <a:xfrm>
            <a:off x="5942965" y="3604264"/>
            <a:ext cx="3869970" cy="46166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400" dirty="0"/>
              <a:t>Need an approximation!</a:t>
            </a:r>
          </a:p>
        </p:txBody>
      </p:sp>
    </p:spTree>
    <p:extLst>
      <p:ext uri="{BB962C8B-B14F-4D97-AF65-F5344CB8AC3E}">
        <p14:creationId xmlns:p14="http://schemas.microsoft.com/office/powerpoint/2010/main" val="39389821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5" grpId="0"/>
      <p:bldP spid="1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Group 58">
            <a:extLst>
              <a:ext uri="{FF2B5EF4-FFF2-40B4-BE49-F238E27FC236}">
                <a16:creationId xmlns:a16="http://schemas.microsoft.com/office/drawing/2014/main" id="{ED18147A-94DF-0546-A613-1C9B45A480DD}"/>
              </a:ext>
            </a:extLst>
          </p:cNvPr>
          <p:cNvGrpSpPr/>
          <p:nvPr/>
        </p:nvGrpSpPr>
        <p:grpSpPr>
          <a:xfrm>
            <a:off x="1535058" y="246463"/>
            <a:ext cx="11445877" cy="3392633"/>
            <a:chOff x="1535058" y="246463"/>
            <a:chExt cx="11445877" cy="3392633"/>
          </a:xfrm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268CC502-B7DA-B64E-8FFE-547B08D51884}"/>
                </a:ext>
              </a:extLst>
            </p:cNvPr>
            <p:cNvGrpSpPr/>
            <p:nvPr/>
          </p:nvGrpSpPr>
          <p:grpSpPr>
            <a:xfrm rot="4500000">
              <a:off x="5561680" y="-3780159"/>
              <a:ext cx="3392633" cy="11445877"/>
              <a:chOff x="2137323" y="2926080"/>
              <a:chExt cx="1965611" cy="1965611"/>
            </a:xfrm>
          </p:grpSpPr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7E0EF5FA-2733-DA43-AC72-E74F666867AB}"/>
                  </a:ext>
                </a:extLst>
              </p:cNvPr>
              <p:cNvSpPr/>
              <p:nvPr/>
            </p:nvSpPr>
            <p:spPr>
              <a:xfrm>
                <a:off x="2137323" y="2926080"/>
                <a:ext cx="1965611" cy="1965611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17672771-2516-0A4E-ACC2-D3DF02FA6ED6}"/>
                  </a:ext>
                </a:extLst>
              </p:cNvPr>
              <p:cNvSpPr/>
              <p:nvPr/>
            </p:nvSpPr>
            <p:spPr>
              <a:xfrm>
                <a:off x="2226492" y="3015245"/>
                <a:ext cx="1787278" cy="1787278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793CF9C1-79F1-A74C-8823-B7A0B193B747}"/>
                  </a:ext>
                </a:extLst>
              </p:cNvPr>
              <p:cNvSpPr/>
              <p:nvPr/>
            </p:nvSpPr>
            <p:spPr>
              <a:xfrm>
                <a:off x="2360511" y="3126552"/>
                <a:ext cx="1519235" cy="1564666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D813F915-22FA-6C40-860C-D94A52B889F0}"/>
                  </a:ext>
                </a:extLst>
              </p:cNvPr>
              <p:cNvSpPr/>
              <p:nvPr/>
            </p:nvSpPr>
            <p:spPr>
              <a:xfrm>
                <a:off x="2477518" y="3247059"/>
                <a:ext cx="1285220" cy="1323652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2548568F-C54E-D740-81AF-66F2F8F8BC98}"/>
                  </a:ext>
                </a:extLst>
              </p:cNvPr>
              <p:cNvSpPr/>
              <p:nvPr/>
            </p:nvSpPr>
            <p:spPr>
              <a:xfrm>
                <a:off x="2582226" y="3354899"/>
                <a:ext cx="1075803" cy="1107974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CE0409BE-4C68-3141-B855-798D00F677D4}"/>
                  </a:ext>
                </a:extLst>
              </p:cNvPr>
              <p:cNvSpPr/>
              <p:nvPr/>
            </p:nvSpPr>
            <p:spPr>
              <a:xfrm>
                <a:off x="2675122" y="3404739"/>
                <a:ext cx="890015" cy="1008292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D92CC53C-3613-DE43-9419-EC92E491D7D2}"/>
                  </a:ext>
                </a:extLst>
              </p:cNvPr>
              <p:cNvSpPr/>
              <p:nvPr/>
            </p:nvSpPr>
            <p:spPr>
              <a:xfrm>
                <a:off x="2887426" y="3669225"/>
                <a:ext cx="465404" cy="479320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DEEC9A53-4048-884F-8760-F9CF9ABC787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20700000">
              <a:off x="6630089" y="1684625"/>
              <a:ext cx="1282700" cy="50800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9C62D30-CF97-C04A-BE13-5C48ACDB2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 Balls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50105BF4-30B9-4C40-B286-FAF9F6DC6176}"/>
              </a:ext>
            </a:extLst>
          </p:cNvPr>
          <p:cNvGrpSpPr/>
          <p:nvPr/>
        </p:nvGrpSpPr>
        <p:grpSpPr>
          <a:xfrm>
            <a:off x="751840" y="1376143"/>
            <a:ext cx="6736079" cy="6330150"/>
            <a:chOff x="1056641" y="2580667"/>
            <a:chExt cx="4939834" cy="4642150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22491B3D-4F5C-E542-823E-08AC8C1C00DD}"/>
                </a:ext>
              </a:extLst>
            </p:cNvPr>
            <p:cNvGrpSpPr/>
            <p:nvPr/>
          </p:nvGrpSpPr>
          <p:grpSpPr>
            <a:xfrm>
              <a:off x="1056641" y="2580667"/>
              <a:ext cx="4939834" cy="4642150"/>
              <a:chOff x="476893" y="2886960"/>
              <a:chExt cx="3186510" cy="2994485"/>
            </a:xfrm>
          </p:grpSpPr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926FAF6B-50EF-7546-A637-E2B7BC102985}"/>
                  </a:ext>
                </a:extLst>
              </p:cNvPr>
              <p:cNvCxnSpPr/>
              <p:nvPr/>
            </p:nvCxnSpPr>
            <p:spPr>
              <a:xfrm>
                <a:off x="2070148" y="2886960"/>
                <a:ext cx="0" cy="2994485"/>
              </a:xfrm>
              <a:prstGeom prst="straightConnector1">
                <a:avLst/>
              </a:prstGeom>
              <a:ln>
                <a:headEnd type="triangle" w="med" len="med"/>
                <a:tailEnd type="triangle" w="med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9E142B3E-5E94-BB47-9814-CAAD0E9B311B}"/>
                  </a:ext>
                </a:extLst>
              </p:cNvPr>
              <p:cNvCxnSpPr/>
              <p:nvPr/>
            </p:nvCxnSpPr>
            <p:spPr>
              <a:xfrm>
                <a:off x="476893" y="4384202"/>
                <a:ext cx="3186510" cy="0"/>
              </a:xfrm>
              <a:prstGeom prst="straightConnector1">
                <a:avLst/>
              </a:prstGeom>
              <a:ln>
                <a:headEnd type="triangle" w="med" len="med"/>
                <a:tailEnd type="triangle" w="med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E82774F3-8EF7-F345-A013-7DEA860A26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78975" y="5015813"/>
              <a:ext cx="317500" cy="342900"/>
            </a:xfrm>
            <a:prstGeom prst="rect">
              <a:avLst/>
            </a:prstGeom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E2D62D76-7893-A64E-9137-860C900D833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03409" y="2612848"/>
              <a:ext cx="317500" cy="342900"/>
            </a:xfrm>
            <a:prstGeom prst="rect">
              <a:avLst/>
            </a:prstGeom>
          </p:spPr>
        </p:pic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60B560C6-18E4-8943-8F60-58E69C064A03}"/>
              </a:ext>
            </a:extLst>
          </p:cNvPr>
          <p:cNvGrpSpPr/>
          <p:nvPr/>
        </p:nvGrpSpPr>
        <p:grpSpPr>
          <a:xfrm>
            <a:off x="1385326" y="2090004"/>
            <a:ext cx="5359285" cy="4824701"/>
            <a:chOff x="1385326" y="2090004"/>
            <a:chExt cx="5359285" cy="4824701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71D43992-818C-6447-ACBB-ECECEFADB03D}"/>
                </a:ext>
              </a:extLst>
            </p:cNvPr>
            <p:cNvGrpSpPr/>
            <p:nvPr/>
          </p:nvGrpSpPr>
          <p:grpSpPr>
            <a:xfrm>
              <a:off x="1474127" y="2090004"/>
              <a:ext cx="5270484" cy="4824701"/>
              <a:chOff x="3072383" y="2801981"/>
              <a:chExt cx="2704592" cy="2475834"/>
            </a:xfrm>
          </p:grpSpPr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EB54436A-DBA6-5649-B5BB-D818F1AED30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72383" y="4057741"/>
                <a:ext cx="2704592" cy="0"/>
              </a:xfrm>
              <a:prstGeom prst="line">
                <a:avLst/>
              </a:prstGeom>
              <a:ln w="76200">
                <a:solidFill>
                  <a:schemeClr val="accent6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ED4C11AF-ED39-7449-B443-3D5ED2389FE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424892" y="2801981"/>
                <a:ext cx="0" cy="2475834"/>
              </a:xfrm>
              <a:prstGeom prst="line">
                <a:avLst/>
              </a:prstGeom>
              <a:ln w="76200">
                <a:solidFill>
                  <a:schemeClr val="accent6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87256A2F-E90B-B747-8463-62434F73C2E1}"/>
                </a:ext>
              </a:extLst>
            </p:cNvPr>
            <p:cNvSpPr txBox="1"/>
            <p:nvPr/>
          </p:nvSpPr>
          <p:spPr>
            <a:xfrm>
              <a:off x="1385326" y="4871967"/>
              <a:ext cx="2513830" cy="58477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chemeClr val="accent6">
                      <a:lumMod val="75000"/>
                    </a:schemeClr>
                  </a:solidFill>
                </a:rPr>
                <a:t>L</a:t>
              </a:r>
              <a:r>
                <a:rPr lang="en-US" sz="3200" baseline="30000" dirty="0">
                  <a:solidFill>
                    <a:schemeClr val="accent6">
                      <a:lumMod val="75000"/>
                    </a:schemeClr>
                  </a:solidFill>
                </a:rPr>
                <a:t>0</a:t>
              </a:r>
              <a:r>
                <a:rPr lang="en-US" sz="3200" dirty="0">
                  <a:solidFill>
                    <a:schemeClr val="accent6">
                      <a:lumMod val="75000"/>
                    </a:schemeClr>
                  </a:solidFill>
                </a:rPr>
                <a:t> Norm Ball</a:t>
              </a:r>
            </a:p>
          </p:txBody>
        </p:sp>
      </p:grpSp>
      <p:sp>
        <p:nvSpPr>
          <p:cNvPr id="49" name="Oval 48">
            <a:extLst>
              <a:ext uri="{FF2B5EF4-FFF2-40B4-BE49-F238E27FC236}">
                <a16:creationId xmlns:a16="http://schemas.microsoft.com/office/drawing/2014/main" id="{913A706B-B8AA-D24F-A01A-08EA534C4D66}"/>
              </a:ext>
            </a:extLst>
          </p:cNvPr>
          <p:cNvSpPr/>
          <p:nvPr/>
        </p:nvSpPr>
        <p:spPr>
          <a:xfrm>
            <a:off x="7163478" y="1883454"/>
            <a:ext cx="132572" cy="132572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FB8A0464-3C65-814E-BE10-2CF7A85CB0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7762" y="5263344"/>
            <a:ext cx="5715000" cy="124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501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>
            <a:extLst>
              <a:ext uri="{FF2B5EF4-FFF2-40B4-BE49-F238E27FC236}">
                <a16:creationId xmlns:a16="http://schemas.microsoft.com/office/drawing/2014/main" id="{6618E018-F021-5C45-A2B1-5883551304B9}"/>
              </a:ext>
            </a:extLst>
          </p:cNvPr>
          <p:cNvGrpSpPr/>
          <p:nvPr/>
        </p:nvGrpSpPr>
        <p:grpSpPr>
          <a:xfrm>
            <a:off x="1535058" y="246463"/>
            <a:ext cx="11445877" cy="3392633"/>
            <a:chOff x="1535058" y="246463"/>
            <a:chExt cx="11445877" cy="3392633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9FF4F5B2-F825-2A44-A703-AAFC31894A2D}"/>
                </a:ext>
              </a:extLst>
            </p:cNvPr>
            <p:cNvGrpSpPr/>
            <p:nvPr/>
          </p:nvGrpSpPr>
          <p:grpSpPr>
            <a:xfrm rot="4500000">
              <a:off x="5561680" y="-3780159"/>
              <a:ext cx="3392633" cy="11445877"/>
              <a:chOff x="2137323" y="2926080"/>
              <a:chExt cx="1965611" cy="1965611"/>
            </a:xfrm>
          </p:grpSpPr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D0CAFDA7-1DFD-5A4E-9725-7696B523DE5D}"/>
                  </a:ext>
                </a:extLst>
              </p:cNvPr>
              <p:cNvSpPr/>
              <p:nvPr/>
            </p:nvSpPr>
            <p:spPr>
              <a:xfrm>
                <a:off x="2137323" y="2926080"/>
                <a:ext cx="1965611" cy="1965611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696A9BB2-3066-6945-AB59-5F73C21D8613}"/>
                  </a:ext>
                </a:extLst>
              </p:cNvPr>
              <p:cNvSpPr/>
              <p:nvPr/>
            </p:nvSpPr>
            <p:spPr>
              <a:xfrm>
                <a:off x="2226492" y="3015245"/>
                <a:ext cx="1787278" cy="1787278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7C396EA4-576B-6D4E-9C4B-91BE801F2788}"/>
                  </a:ext>
                </a:extLst>
              </p:cNvPr>
              <p:cNvSpPr/>
              <p:nvPr/>
            </p:nvSpPr>
            <p:spPr>
              <a:xfrm>
                <a:off x="2360511" y="3126552"/>
                <a:ext cx="1519235" cy="1564666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26966426-268D-6D46-99D7-1B9B774F1CC3}"/>
                  </a:ext>
                </a:extLst>
              </p:cNvPr>
              <p:cNvSpPr/>
              <p:nvPr/>
            </p:nvSpPr>
            <p:spPr>
              <a:xfrm>
                <a:off x="2477518" y="3247059"/>
                <a:ext cx="1285220" cy="1323652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45CA60B1-2187-294E-BF09-51E2DB40A9C8}"/>
                  </a:ext>
                </a:extLst>
              </p:cNvPr>
              <p:cNvSpPr/>
              <p:nvPr/>
            </p:nvSpPr>
            <p:spPr>
              <a:xfrm>
                <a:off x="2582226" y="3354899"/>
                <a:ext cx="1075803" cy="1107974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3D54CA12-3FF1-0C45-8BDF-C8F005377311}"/>
                  </a:ext>
                </a:extLst>
              </p:cNvPr>
              <p:cNvSpPr/>
              <p:nvPr/>
            </p:nvSpPr>
            <p:spPr>
              <a:xfrm>
                <a:off x="2675122" y="3404739"/>
                <a:ext cx="890015" cy="1008292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EAECBC42-B70E-C74F-BDC1-9567BA2B80D6}"/>
                  </a:ext>
                </a:extLst>
              </p:cNvPr>
              <p:cNvSpPr/>
              <p:nvPr/>
            </p:nvSpPr>
            <p:spPr>
              <a:xfrm>
                <a:off x="2887426" y="3669225"/>
                <a:ext cx="465404" cy="479320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8292AAA2-28E5-D042-B5C6-5D4E78908D3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20700000">
              <a:off x="6630089" y="1684625"/>
              <a:ext cx="1282700" cy="50800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9C62D30-CF97-C04A-BE13-5C48ACDB2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 Balls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50105BF4-30B9-4C40-B286-FAF9F6DC6176}"/>
              </a:ext>
            </a:extLst>
          </p:cNvPr>
          <p:cNvGrpSpPr/>
          <p:nvPr/>
        </p:nvGrpSpPr>
        <p:grpSpPr>
          <a:xfrm>
            <a:off x="751840" y="1376143"/>
            <a:ext cx="6736079" cy="6330150"/>
            <a:chOff x="1056641" y="2580667"/>
            <a:chExt cx="4939834" cy="4642150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22491B3D-4F5C-E542-823E-08AC8C1C00DD}"/>
                </a:ext>
              </a:extLst>
            </p:cNvPr>
            <p:cNvGrpSpPr/>
            <p:nvPr/>
          </p:nvGrpSpPr>
          <p:grpSpPr>
            <a:xfrm>
              <a:off x="1056641" y="2580667"/>
              <a:ext cx="4939834" cy="4642150"/>
              <a:chOff x="476893" y="2886960"/>
              <a:chExt cx="3186510" cy="2994485"/>
            </a:xfrm>
          </p:grpSpPr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926FAF6B-50EF-7546-A637-E2B7BC102985}"/>
                  </a:ext>
                </a:extLst>
              </p:cNvPr>
              <p:cNvCxnSpPr/>
              <p:nvPr/>
            </p:nvCxnSpPr>
            <p:spPr>
              <a:xfrm>
                <a:off x="2070148" y="2886960"/>
                <a:ext cx="0" cy="2994485"/>
              </a:xfrm>
              <a:prstGeom prst="straightConnector1">
                <a:avLst/>
              </a:prstGeom>
              <a:ln>
                <a:headEnd type="triangle" w="med" len="med"/>
                <a:tailEnd type="triangle" w="med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9E142B3E-5E94-BB47-9814-CAAD0E9B311B}"/>
                  </a:ext>
                </a:extLst>
              </p:cNvPr>
              <p:cNvCxnSpPr/>
              <p:nvPr/>
            </p:nvCxnSpPr>
            <p:spPr>
              <a:xfrm>
                <a:off x="476893" y="4384202"/>
                <a:ext cx="3186510" cy="0"/>
              </a:xfrm>
              <a:prstGeom prst="straightConnector1">
                <a:avLst/>
              </a:prstGeom>
              <a:ln>
                <a:headEnd type="triangle" w="med" len="med"/>
                <a:tailEnd type="triangle" w="med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E82774F3-8EF7-F345-A013-7DEA860A26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78975" y="5015813"/>
              <a:ext cx="317500" cy="342900"/>
            </a:xfrm>
            <a:prstGeom prst="rect">
              <a:avLst/>
            </a:prstGeom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E2D62D76-7893-A64E-9137-860C900D833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03409" y="2612848"/>
              <a:ext cx="317500" cy="342900"/>
            </a:xfrm>
            <a:prstGeom prst="rect">
              <a:avLst/>
            </a:prstGeom>
          </p:spPr>
        </p:pic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60B560C6-18E4-8943-8F60-58E69C064A03}"/>
              </a:ext>
            </a:extLst>
          </p:cNvPr>
          <p:cNvGrpSpPr/>
          <p:nvPr/>
        </p:nvGrpSpPr>
        <p:grpSpPr>
          <a:xfrm>
            <a:off x="1385326" y="2090004"/>
            <a:ext cx="5359285" cy="4824701"/>
            <a:chOff x="1385326" y="2090004"/>
            <a:chExt cx="5359285" cy="4824701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71D43992-818C-6447-ACBB-ECECEFADB03D}"/>
                </a:ext>
              </a:extLst>
            </p:cNvPr>
            <p:cNvGrpSpPr/>
            <p:nvPr/>
          </p:nvGrpSpPr>
          <p:grpSpPr>
            <a:xfrm>
              <a:off x="1474127" y="2090004"/>
              <a:ext cx="5270484" cy="4824701"/>
              <a:chOff x="3072383" y="2801981"/>
              <a:chExt cx="2704592" cy="2475834"/>
            </a:xfrm>
          </p:grpSpPr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EB54436A-DBA6-5649-B5BB-D818F1AED30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72383" y="4057741"/>
                <a:ext cx="2704592" cy="0"/>
              </a:xfrm>
              <a:prstGeom prst="line">
                <a:avLst/>
              </a:prstGeom>
              <a:ln w="76200">
                <a:solidFill>
                  <a:schemeClr val="accent6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ED4C11AF-ED39-7449-B443-3D5ED2389FE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424892" y="2801981"/>
                <a:ext cx="0" cy="2475834"/>
              </a:xfrm>
              <a:prstGeom prst="line">
                <a:avLst/>
              </a:prstGeom>
              <a:ln w="76200">
                <a:solidFill>
                  <a:schemeClr val="accent6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87256A2F-E90B-B747-8463-62434F73C2E1}"/>
                </a:ext>
              </a:extLst>
            </p:cNvPr>
            <p:cNvSpPr txBox="1"/>
            <p:nvPr/>
          </p:nvSpPr>
          <p:spPr>
            <a:xfrm>
              <a:off x="1385326" y="4871967"/>
              <a:ext cx="2513830" cy="58477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chemeClr val="accent6">
                      <a:lumMod val="75000"/>
                    </a:schemeClr>
                  </a:solidFill>
                </a:rPr>
                <a:t>L</a:t>
              </a:r>
              <a:r>
                <a:rPr lang="en-US" sz="3200" baseline="30000" dirty="0">
                  <a:solidFill>
                    <a:schemeClr val="accent6">
                      <a:lumMod val="75000"/>
                    </a:schemeClr>
                  </a:solidFill>
                </a:rPr>
                <a:t>0</a:t>
              </a:r>
              <a:r>
                <a:rPr lang="en-US" sz="3200" dirty="0">
                  <a:solidFill>
                    <a:schemeClr val="accent6">
                      <a:lumMod val="75000"/>
                    </a:schemeClr>
                  </a:solidFill>
                </a:rPr>
                <a:t> Norm Ball</a:t>
              </a:r>
            </a:p>
          </p:txBody>
        </p:sp>
      </p:grpSp>
      <p:sp>
        <p:nvSpPr>
          <p:cNvPr id="49" name="Oval 48">
            <a:extLst>
              <a:ext uri="{FF2B5EF4-FFF2-40B4-BE49-F238E27FC236}">
                <a16:creationId xmlns:a16="http://schemas.microsoft.com/office/drawing/2014/main" id="{913A706B-B8AA-D24F-A01A-08EA534C4D66}"/>
              </a:ext>
            </a:extLst>
          </p:cNvPr>
          <p:cNvSpPr/>
          <p:nvPr/>
        </p:nvSpPr>
        <p:spPr>
          <a:xfrm>
            <a:off x="4043083" y="2695456"/>
            <a:ext cx="132572" cy="132572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C4644D-24D7-A74B-9736-920C47E7EC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89406" y="2670528"/>
            <a:ext cx="774700" cy="50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C627402-4656-FC4B-9059-52354E597BD5}"/>
              </a:ext>
            </a:extLst>
          </p:cNvPr>
          <p:cNvSpPr txBox="1"/>
          <p:nvPr/>
        </p:nvSpPr>
        <p:spPr>
          <a:xfrm>
            <a:off x="6662609" y="3748414"/>
            <a:ext cx="5605751" cy="83099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400" dirty="0"/>
              <a:t>Non-convex </a:t>
            </a:r>
            <a:r>
              <a:rPr lang="en-US" sz="2400" dirty="0">
                <a:sym typeface="Wingdings" pitchFamily="2" charset="2"/>
              </a:rPr>
              <a:t> Hard to solve constrained optimization problem</a:t>
            </a:r>
            <a:endParaRPr lang="en-US" sz="2400" dirty="0"/>
          </a:p>
        </p:txBody>
      </p:sp>
      <p:pic>
        <p:nvPicPr>
          <p:cNvPr id="64" name="Picture 63">
            <a:extLst>
              <a:ext uri="{FF2B5EF4-FFF2-40B4-BE49-F238E27FC236}">
                <a16:creationId xmlns:a16="http://schemas.microsoft.com/office/drawing/2014/main" id="{AE1EB04A-713F-E24B-ADC6-9B01C0C7F8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01100" y="5622657"/>
            <a:ext cx="914952" cy="530672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465ED7A0-F99F-254D-B75F-285620DD05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87762" y="5263344"/>
            <a:ext cx="5715000" cy="124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23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311CC4D4-71CF-C648-93DF-A30B4D4C39D0}"/>
              </a:ext>
            </a:extLst>
          </p:cNvPr>
          <p:cNvGrpSpPr/>
          <p:nvPr/>
        </p:nvGrpSpPr>
        <p:grpSpPr>
          <a:xfrm>
            <a:off x="1535058" y="246463"/>
            <a:ext cx="11445877" cy="3392633"/>
            <a:chOff x="1535058" y="246463"/>
            <a:chExt cx="11445877" cy="3392633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FDA51B29-4F13-2446-B72F-962773A21DCF}"/>
                </a:ext>
              </a:extLst>
            </p:cNvPr>
            <p:cNvGrpSpPr/>
            <p:nvPr/>
          </p:nvGrpSpPr>
          <p:grpSpPr>
            <a:xfrm rot="4500000">
              <a:off x="5561680" y="-3780159"/>
              <a:ext cx="3392633" cy="11445877"/>
              <a:chOff x="2137323" y="2926080"/>
              <a:chExt cx="1965611" cy="1965611"/>
            </a:xfrm>
          </p:grpSpPr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D706C12C-EADB-D04C-AEA3-A6D8B0684ADD}"/>
                  </a:ext>
                </a:extLst>
              </p:cNvPr>
              <p:cNvSpPr/>
              <p:nvPr/>
            </p:nvSpPr>
            <p:spPr>
              <a:xfrm>
                <a:off x="2137323" y="2926080"/>
                <a:ext cx="1965611" cy="1965611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C492A15F-3798-AF4C-888A-82C3067AE86C}"/>
                  </a:ext>
                </a:extLst>
              </p:cNvPr>
              <p:cNvSpPr/>
              <p:nvPr/>
            </p:nvSpPr>
            <p:spPr>
              <a:xfrm>
                <a:off x="2226492" y="3015245"/>
                <a:ext cx="1787278" cy="1787278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B155E103-C19E-7F47-9A6A-BCE30559739B}"/>
                  </a:ext>
                </a:extLst>
              </p:cNvPr>
              <p:cNvSpPr/>
              <p:nvPr/>
            </p:nvSpPr>
            <p:spPr>
              <a:xfrm>
                <a:off x="2360511" y="3126552"/>
                <a:ext cx="1519235" cy="1564666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9163635D-16F2-B949-8E32-6A7AA4F25D67}"/>
                  </a:ext>
                </a:extLst>
              </p:cNvPr>
              <p:cNvSpPr/>
              <p:nvPr/>
            </p:nvSpPr>
            <p:spPr>
              <a:xfrm>
                <a:off x="2477518" y="3247059"/>
                <a:ext cx="1285220" cy="1323652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E49DA1F5-F1B1-3246-95DF-DE24DC3ABC9D}"/>
                  </a:ext>
                </a:extLst>
              </p:cNvPr>
              <p:cNvSpPr/>
              <p:nvPr/>
            </p:nvSpPr>
            <p:spPr>
              <a:xfrm>
                <a:off x="2582226" y="3354899"/>
                <a:ext cx="1075803" cy="1107974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792A4E03-6EF1-F94E-95E0-81A4EB514EA7}"/>
                  </a:ext>
                </a:extLst>
              </p:cNvPr>
              <p:cNvSpPr/>
              <p:nvPr/>
            </p:nvSpPr>
            <p:spPr>
              <a:xfrm>
                <a:off x="2675122" y="3404739"/>
                <a:ext cx="890015" cy="1008292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BA62AA1C-889D-D345-9AD1-818CD99AD773}"/>
                  </a:ext>
                </a:extLst>
              </p:cNvPr>
              <p:cNvSpPr/>
              <p:nvPr/>
            </p:nvSpPr>
            <p:spPr>
              <a:xfrm>
                <a:off x="2887426" y="3669225"/>
                <a:ext cx="465404" cy="479320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370943A3-24EF-A94E-803B-761CA3586B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20700000">
              <a:off x="6630089" y="1684625"/>
              <a:ext cx="1282700" cy="50800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9C62D30-CF97-C04A-BE13-5C48ACDB2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 Balls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50105BF4-30B9-4C40-B286-FAF9F6DC6176}"/>
              </a:ext>
            </a:extLst>
          </p:cNvPr>
          <p:cNvGrpSpPr/>
          <p:nvPr/>
        </p:nvGrpSpPr>
        <p:grpSpPr>
          <a:xfrm>
            <a:off x="751840" y="1376143"/>
            <a:ext cx="6736079" cy="6330150"/>
            <a:chOff x="1056641" y="2580667"/>
            <a:chExt cx="4939834" cy="4642150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22491B3D-4F5C-E542-823E-08AC8C1C00DD}"/>
                </a:ext>
              </a:extLst>
            </p:cNvPr>
            <p:cNvGrpSpPr/>
            <p:nvPr/>
          </p:nvGrpSpPr>
          <p:grpSpPr>
            <a:xfrm>
              <a:off x="1056641" y="2580667"/>
              <a:ext cx="4939834" cy="4642150"/>
              <a:chOff x="476893" y="2886960"/>
              <a:chExt cx="3186510" cy="2994485"/>
            </a:xfrm>
          </p:grpSpPr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926FAF6B-50EF-7546-A637-E2B7BC102985}"/>
                  </a:ext>
                </a:extLst>
              </p:cNvPr>
              <p:cNvCxnSpPr/>
              <p:nvPr/>
            </p:nvCxnSpPr>
            <p:spPr>
              <a:xfrm>
                <a:off x="2070148" y="2886960"/>
                <a:ext cx="0" cy="2994485"/>
              </a:xfrm>
              <a:prstGeom prst="straightConnector1">
                <a:avLst/>
              </a:prstGeom>
              <a:ln>
                <a:headEnd type="triangle" w="med" len="med"/>
                <a:tailEnd type="triangle" w="med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9E142B3E-5E94-BB47-9814-CAAD0E9B311B}"/>
                  </a:ext>
                </a:extLst>
              </p:cNvPr>
              <p:cNvCxnSpPr/>
              <p:nvPr/>
            </p:nvCxnSpPr>
            <p:spPr>
              <a:xfrm>
                <a:off x="476893" y="4384202"/>
                <a:ext cx="3186510" cy="0"/>
              </a:xfrm>
              <a:prstGeom prst="straightConnector1">
                <a:avLst/>
              </a:prstGeom>
              <a:ln>
                <a:headEnd type="triangle" w="med" len="med"/>
                <a:tailEnd type="triangle" w="med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E82774F3-8EF7-F345-A013-7DEA860A26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78975" y="5015813"/>
              <a:ext cx="317500" cy="342900"/>
            </a:xfrm>
            <a:prstGeom prst="rect">
              <a:avLst/>
            </a:prstGeom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E2D62D76-7893-A64E-9137-860C900D833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03409" y="2612848"/>
              <a:ext cx="317500" cy="342900"/>
            </a:xfrm>
            <a:prstGeom prst="rect">
              <a:avLst/>
            </a:prstGeom>
          </p:spPr>
        </p:pic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60B560C6-18E4-8943-8F60-58E69C064A03}"/>
              </a:ext>
            </a:extLst>
          </p:cNvPr>
          <p:cNvGrpSpPr/>
          <p:nvPr/>
        </p:nvGrpSpPr>
        <p:grpSpPr>
          <a:xfrm>
            <a:off x="1385326" y="2090004"/>
            <a:ext cx="5359285" cy="4824701"/>
            <a:chOff x="1385326" y="2090004"/>
            <a:chExt cx="5359285" cy="4824701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71D43992-818C-6447-ACBB-ECECEFADB03D}"/>
                </a:ext>
              </a:extLst>
            </p:cNvPr>
            <p:cNvGrpSpPr/>
            <p:nvPr/>
          </p:nvGrpSpPr>
          <p:grpSpPr>
            <a:xfrm>
              <a:off x="1474127" y="2090004"/>
              <a:ext cx="5270484" cy="4824701"/>
              <a:chOff x="3072383" y="2801981"/>
              <a:chExt cx="2704592" cy="2475834"/>
            </a:xfrm>
          </p:grpSpPr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EB54436A-DBA6-5649-B5BB-D818F1AED30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72383" y="4057741"/>
                <a:ext cx="2704592" cy="0"/>
              </a:xfrm>
              <a:prstGeom prst="line">
                <a:avLst/>
              </a:prstGeom>
              <a:ln w="76200">
                <a:solidFill>
                  <a:schemeClr val="accent6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ED4C11AF-ED39-7449-B443-3D5ED2389FE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424892" y="2801981"/>
                <a:ext cx="0" cy="2475834"/>
              </a:xfrm>
              <a:prstGeom prst="line">
                <a:avLst/>
              </a:prstGeom>
              <a:ln w="76200">
                <a:solidFill>
                  <a:schemeClr val="accent6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87256A2F-E90B-B747-8463-62434F73C2E1}"/>
                </a:ext>
              </a:extLst>
            </p:cNvPr>
            <p:cNvSpPr txBox="1"/>
            <p:nvPr/>
          </p:nvSpPr>
          <p:spPr>
            <a:xfrm>
              <a:off x="1385326" y="4871967"/>
              <a:ext cx="2513830" cy="58477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chemeClr val="accent6">
                      <a:lumMod val="75000"/>
                    </a:schemeClr>
                  </a:solidFill>
                </a:rPr>
                <a:t>L</a:t>
              </a:r>
              <a:r>
                <a:rPr lang="en-US" sz="3200" baseline="30000" dirty="0">
                  <a:solidFill>
                    <a:schemeClr val="accent6">
                      <a:lumMod val="75000"/>
                    </a:schemeClr>
                  </a:solidFill>
                </a:rPr>
                <a:t>0</a:t>
              </a:r>
              <a:r>
                <a:rPr lang="en-US" sz="3200" dirty="0">
                  <a:solidFill>
                    <a:schemeClr val="accent6">
                      <a:lumMod val="75000"/>
                    </a:schemeClr>
                  </a:solidFill>
                </a:rPr>
                <a:t> Norm Ball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C627402-4656-FC4B-9059-52354E597BD5}"/>
              </a:ext>
            </a:extLst>
          </p:cNvPr>
          <p:cNvSpPr txBox="1"/>
          <p:nvPr/>
        </p:nvSpPr>
        <p:spPr>
          <a:xfrm>
            <a:off x="5023430" y="5456742"/>
            <a:ext cx="5605751" cy="83099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7030A0"/>
                </a:solidFill>
              </a:rPr>
              <a:t>Can we construct a convex approximation?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539FC81-3809-FD4F-9E2B-BE8BB6949855}"/>
              </a:ext>
            </a:extLst>
          </p:cNvPr>
          <p:cNvSpPr/>
          <p:nvPr/>
        </p:nvSpPr>
        <p:spPr>
          <a:xfrm rot="2700000">
            <a:off x="2889017" y="3324028"/>
            <a:ext cx="2457347" cy="2457347"/>
          </a:xfrm>
          <a:prstGeom prst="rect">
            <a:avLst/>
          </a:prstGeom>
          <a:noFill/>
          <a:ln w="38100">
            <a:solidFill>
              <a:srgbClr val="7030A0"/>
            </a:solidFill>
            <a:prstDash val="dashDot"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C4644D-24D7-A74B-9736-920C47E7EC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89406" y="2670528"/>
            <a:ext cx="774700" cy="508000"/>
          </a:xfrm>
          <a:prstGeom prst="rect">
            <a:avLst/>
          </a:prstGeom>
        </p:spPr>
      </p:pic>
      <p:sp>
        <p:nvSpPr>
          <p:cNvPr id="49" name="Oval 48">
            <a:extLst>
              <a:ext uri="{FF2B5EF4-FFF2-40B4-BE49-F238E27FC236}">
                <a16:creationId xmlns:a16="http://schemas.microsoft.com/office/drawing/2014/main" id="{913A706B-B8AA-D24F-A01A-08EA534C4D66}"/>
              </a:ext>
            </a:extLst>
          </p:cNvPr>
          <p:cNvSpPr/>
          <p:nvPr/>
        </p:nvSpPr>
        <p:spPr>
          <a:xfrm>
            <a:off x="4043083" y="2695456"/>
            <a:ext cx="132572" cy="132572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498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311CC4D4-71CF-C648-93DF-A30B4D4C39D0}"/>
              </a:ext>
            </a:extLst>
          </p:cNvPr>
          <p:cNvGrpSpPr/>
          <p:nvPr/>
        </p:nvGrpSpPr>
        <p:grpSpPr>
          <a:xfrm>
            <a:off x="1535058" y="246463"/>
            <a:ext cx="11445877" cy="3392633"/>
            <a:chOff x="1535058" y="246463"/>
            <a:chExt cx="11445877" cy="3392633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FDA51B29-4F13-2446-B72F-962773A21DCF}"/>
                </a:ext>
              </a:extLst>
            </p:cNvPr>
            <p:cNvGrpSpPr/>
            <p:nvPr/>
          </p:nvGrpSpPr>
          <p:grpSpPr>
            <a:xfrm rot="4500000">
              <a:off x="5561680" y="-3780159"/>
              <a:ext cx="3392633" cy="11445877"/>
              <a:chOff x="2137323" y="2926080"/>
              <a:chExt cx="1965611" cy="1965611"/>
            </a:xfrm>
          </p:grpSpPr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D706C12C-EADB-D04C-AEA3-A6D8B0684ADD}"/>
                  </a:ext>
                </a:extLst>
              </p:cNvPr>
              <p:cNvSpPr/>
              <p:nvPr/>
            </p:nvSpPr>
            <p:spPr>
              <a:xfrm>
                <a:off x="2137323" y="2926080"/>
                <a:ext cx="1965611" cy="1965611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C492A15F-3798-AF4C-888A-82C3067AE86C}"/>
                  </a:ext>
                </a:extLst>
              </p:cNvPr>
              <p:cNvSpPr/>
              <p:nvPr/>
            </p:nvSpPr>
            <p:spPr>
              <a:xfrm>
                <a:off x="2226492" y="3015245"/>
                <a:ext cx="1787278" cy="1787278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B155E103-C19E-7F47-9A6A-BCE30559739B}"/>
                  </a:ext>
                </a:extLst>
              </p:cNvPr>
              <p:cNvSpPr/>
              <p:nvPr/>
            </p:nvSpPr>
            <p:spPr>
              <a:xfrm>
                <a:off x="2360511" y="3126552"/>
                <a:ext cx="1519235" cy="1564666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9163635D-16F2-B949-8E32-6A7AA4F25D67}"/>
                  </a:ext>
                </a:extLst>
              </p:cNvPr>
              <p:cNvSpPr/>
              <p:nvPr/>
            </p:nvSpPr>
            <p:spPr>
              <a:xfrm>
                <a:off x="2477518" y="3247059"/>
                <a:ext cx="1285220" cy="1323652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E49DA1F5-F1B1-3246-95DF-DE24DC3ABC9D}"/>
                  </a:ext>
                </a:extLst>
              </p:cNvPr>
              <p:cNvSpPr/>
              <p:nvPr/>
            </p:nvSpPr>
            <p:spPr>
              <a:xfrm>
                <a:off x="2582226" y="3354899"/>
                <a:ext cx="1075803" cy="1107974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792A4E03-6EF1-F94E-95E0-81A4EB514EA7}"/>
                  </a:ext>
                </a:extLst>
              </p:cNvPr>
              <p:cNvSpPr/>
              <p:nvPr/>
            </p:nvSpPr>
            <p:spPr>
              <a:xfrm>
                <a:off x="2675122" y="3404739"/>
                <a:ext cx="890015" cy="1008292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BA62AA1C-889D-D345-9AD1-818CD99AD773}"/>
                  </a:ext>
                </a:extLst>
              </p:cNvPr>
              <p:cNvSpPr/>
              <p:nvPr/>
            </p:nvSpPr>
            <p:spPr>
              <a:xfrm>
                <a:off x="2887426" y="3669225"/>
                <a:ext cx="465404" cy="479320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370943A3-24EF-A94E-803B-761CA3586B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20700000">
              <a:off x="6630089" y="1684625"/>
              <a:ext cx="1282700" cy="50800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9C62D30-CF97-C04A-BE13-5C48ACDB2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 Balls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50105BF4-30B9-4C40-B286-FAF9F6DC6176}"/>
              </a:ext>
            </a:extLst>
          </p:cNvPr>
          <p:cNvGrpSpPr/>
          <p:nvPr/>
        </p:nvGrpSpPr>
        <p:grpSpPr>
          <a:xfrm>
            <a:off x="751840" y="1376143"/>
            <a:ext cx="6736079" cy="6330150"/>
            <a:chOff x="1056641" y="2580667"/>
            <a:chExt cx="4939834" cy="4642150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22491B3D-4F5C-E542-823E-08AC8C1C00DD}"/>
                </a:ext>
              </a:extLst>
            </p:cNvPr>
            <p:cNvGrpSpPr/>
            <p:nvPr/>
          </p:nvGrpSpPr>
          <p:grpSpPr>
            <a:xfrm>
              <a:off x="1056641" y="2580667"/>
              <a:ext cx="4939834" cy="4642150"/>
              <a:chOff x="476893" y="2886960"/>
              <a:chExt cx="3186510" cy="2994485"/>
            </a:xfrm>
          </p:grpSpPr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926FAF6B-50EF-7546-A637-E2B7BC102985}"/>
                  </a:ext>
                </a:extLst>
              </p:cNvPr>
              <p:cNvCxnSpPr/>
              <p:nvPr/>
            </p:nvCxnSpPr>
            <p:spPr>
              <a:xfrm>
                <a:off x="2070148" y="2886960"/>
                <a:ext cx="0" cy="2994485"/>
              </a:xfrm>
              <a:prstGeom prst="straightConnector1">
                <a:avLst/>
              </a:prstGeom>
              <a:ln>
                <a:headEnd type="triangle" w="med" len="med"/>
                <a:tailEnd type="triangle" w="med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9E142B3E-5E94-BB47-9814-CAAD0E9B311B}"/>
                  </a:ext>
                </a:extLst>
              </p:cNvPr>
              <p:cNvCxnSpPr/>
              <p:nvPr/>
            </p:nvCxnSpPr>
            <p:spPr>
              <a:xfrm>
                <a:off x="476893" y="4384202"/>
                <a:ext cx="3186510" cy="0"/>
              </a:xfrm>
              <a:prstGeom prst="straightConnector1">
                <a:avLst/>
              </a:prstGeom>
              <a:ln>
                <a:headEnd type="triangle" w="med" len="med"/>
                <a:tailEnd type="triangle" w="med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E82774F3-8EF7-F345-A013-7DEA860A26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78975" y="5015813"/>
              <a:ext cx="317500" cy="342900"/>
            </a:xfrm>
            <a:prstGeom prst="rect">
              <a:avLst/>
            </a:prstGeom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E2D62D76-7893-A64E-9137-860C900D833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03409" y="2612848"/>
              <a:ext cx="317500" cy="342900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539FC81-3809-FD4F-9E2B-BE8BB6949855}"/>
              </a:ext>
            </a:extLst>
          </p:cNvPr>
          <p:cNvSpPr/>
          <p:nvPr/>
        </p:nvSpPr>
        <p:spPr>
          <a:xfrm rot="2700000">
            <a:off x="2889017" y="3324028"/>
            <a:ext cx="2457347" cy="2457347"/>
          </a:xfrm>
          <a:prstGeom prst="rect">
            <a:avLst/>
          </a:prstGeom>
          <a:solidFill>
            <a:schemeClr val="accent6">
              <a:alpha val="83000"/>
            </a:schemeClr>
          </a:solidFill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C4644D-24D7-A74B-9736-920C47E7EC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89406" y="2670528"/>
            <a:ext cx="774700" cy="50800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0108AC4D-BAF6-6B4D-8D52-E9958ED74636}"/>
              </a:ext>
            </a:extLst>
          </p:cNvPr>
          <p:cNvSpPr txBox="1"/>
          <p:nvPr/>
        </p:nvSpPr>
        <p:spPr>
          <a:xfrm>
            <a:off x="948971" y="5538981"/>
            <a:ext cx="2513830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6">
                    <a:lumMod val="75000"/>
                  </a:schemeClr>
                </a:solidFill>
              </a:rPr>
              <a:t>L</a:t>
            </a:r>
            <a:r>
              <a:rPr lang="en-US" sz="3200" baseline="30000" dirty="0">
                <a:solidFill>
                  <a:schemeClr val="accent6">
                    <a:lumMod val="75000"/>
                  </a:schemeClr>
                </a:solidFill>
              </a:rPr>
              <a:t>1</a:t>
            </a:r>
            <a:r>
              <a:rPr lang="en-US" sz="3200" dirty="0">
                <a:solidFill>
                  <a:schemeClr val="accent6">
                    <a:lumMod val="75000"/>
                  </a:schemeClr>
                </a:solidFill>
              </a:rPr>
              <a:t> Norm Ball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58556B-C73E-E24E-9387-C4703454AEDF}"/>
              </a:ext>
            </a:extLst>
          </p:cNvPr>
          <p:cNvSpPr txBox="1"/>
          <p:nvPr/>
        </p:nvSpPr>
        <p:spPr>
          <a:xfrm>
            <a:off x="8071680" y="3981394"/>
            <a:ext cx="3225563" cy="1077218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/>
              <a:t>Convex </a:t>
            </a:r>
            <a:br>
              <a:rPr lang="en-US" sz="3200" dirty="0"/>
            </a:br>
            <a:r>
              <a:rPr lang="en-US" sz="3200" dirty="0"/>
              <a:t>approximation!</a:t>
            </a: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913A706B-B8AA-D24F-A01A-08EA534C4D66}"/>
              </a:ext>
            </a:extLst>
          </p:cNvPr>
          <p:cNvSpPr/>
          <p:nvPr/>
        </p:nvSpPr>
        <p:spPr>
          <a:xfrm>
            <a:off x="4043083" y="2695456"/>
            <a:ext cx="132572" cy="132572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2A6B800-3739-5D4E-8400-D710D2DC0F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92304" y="5321376"/>
            <a:ext cx="5575300" cy="124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956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311CC4D4-71CF-C648-93DF-A30B4D4C39D0}"/>
              </a:ext>
            </a:extLst>
          </p:cNvPr>
          <p:cNvGrpSpPr/>
          <p:nvPr/>
        </p:nvGrpSpPr>
        <p:grpSpPr>
          <a:xfrm>
            <a:off x="1535058" y="246463"/>
            <a:ext cx="11445877" cy="3392633"/>
            <a:chOff x="1535058" y="246463"/>
            <a:chExt cx="11445877" cy="3392633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FDA51B29-4F13-2446-B72F-962773A21DCF}"/>
                </a:ext>
              </a:extLst>
            </p:cNvPr>
            <p:cNvGrpSpPr/>
            <p:nvPr/>
          </p:nvGrpSpPr>
          <p:grpSpPr>
            <a:xfrm rot="4500000">
              <a:off x="5561680" y="-3780159"/>
              <a:ext cx="3392633" cy="11445877"/>
              <a:chOff x="2137323" y="2926080"/>
              <a:chExt cx="1965611" cy="1965611"/>
            </a:xfrm>
          </p:grpSpPr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D706C12C-EADB-D04C-AEA3-A6D8B0684ADD}"/>
                  </a:ext>
                </a:extLst>
              </p:cNvPr>
              <p:cNvSpPr/>
              <p:nvPr/>
            </p:nvSpPr>
            <p:spPr>
              <a:xfrm>
                <a:off x="2137323" y="2926080"/>
                <a:ext cx="1965611" cy="1965611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C492A15F-3798-AF4C-888A-82C3067AE86C}"/>
                  </a:ext>
                </a:extLst>
              </p:cNvPr>
              <p:cNvSpPr/>
              <p:nvPr/>
            </p:nvSpPr>
            <p:spPr>
              <a:xfrm>
                <a:off x="2226492" y="3015245"/>
                <a:ext cx="1787278" cy="1787278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B155E103-C19E-7F47-9A6A-BCE30559739B}"/>
                  </a:ext>
                </a:extLst>
              </p:cNvPr>
              <p:cNvSpPr/>
              <p:nvPr/>
            </p:nvSpPr>
            <p:spPr>
              <a:xfrm>
                <a:off x="2360511" y="3126552"/>
                <a:ext cx="1519235" cy="1564666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9163635D-16F2-B949-8E32-6A7AA4F25D67}"/>
                  </a:ext>
                </a:extLst>
              </p:cNvPr>
              <p:cNvSpPr/>
              <p:nvPr/>
            </p:nvSpPr>
            <p:spPr>
              <a:xfrm>
                <a:off x="2477518" y="3247059"/>
                <a:ext cx="1285220" cy="1323652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E49DA1F5-F1B1-3246-95DF-DE24DC3ABC9D}"/>
                  </a:ext>
                </a:extLst>
              </p:cNvPr>
              <p:cNvSpPr/>
              <p:nvPr/>
            </p:nvSpPr>
            <p:spPr>
              <a:xfrm>
                <a:off x="2582226" y="3354899"/>
                <a:ext cx="1075803" cy="1107974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792A4E03-6EF1-F94E-95E0-81A4EB514EA7}"/>
                  </a:ext>
                </a:extLst>
              </p:cNvPr>
              <p:cNvSpPr/>
              <p:nvPr/>
            </p:nvSpPr>
            <p:spPr>
              <a:xfrm>
                <a:off x="2675122" y="3404739"/>
                <a:ext cx="890015" cy="1008292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BA62AA1C-889D-D345-9AD1-818CD99AD773}"/>
                  </a:ext>
                </a:extLst>
              </p:cNvPr>
              <p:cNvSpPr/>
              <p:nvPr/>
            </p:nvSpPr>
            <p:spPr>
              <a:xfrm>
                <a:off x="2887426" y="3669225"/>
                <a:ext cx="465404" cy="479320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370943A3-24EF-A94E-803B-761CA3586B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20700000">
              <a:off x="6630089" y="1684625"/>
              <a:ext cx="1282700" cy="50800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9C62D30-CF97-C04A-BE13-5C48ACDB2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 Balls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50105BF4-30B9-4C40-B286-FAF9F6DC6176}"/>
              </a:ext>
            </a:extLst>
          </p:cNvPr>
          <p:cNvGrpSpPr/>
          <p:nvPr/>
        </p:nvGrpSpPr>
        <p:grpSpPr>
          <a:xfrm>
            <a:off x="751840" y="1376143"/>
            <a:ext cx="6736079" cy="6330150"/>
            <a:chOff x="1056641" y="2580667"/>
            <a:chExt cx="4939834" cy="4642150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22491B3D-4F5C-E542-823E-08AC8C1C00DD}"/>
                </a:ext>
              </a:extLst>
            </p:cNvPr>
            <p:cNvGrpSpPr/>
            <p:nvPr/>
          </p:nvGrpSpPr>
          <p:grpSpPr>
            <a:xfrm>
              <a:off x="1056641" y="2580667"/>
              <a:ext cx="4939834" cy="4642150"/>
              <a:chOff x="476893" y="2886960"/>
              <a:chExt cx="3186510" cy="2994485"/>
            </a:xfrm>
          </p:grpSpPr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926FAF6B-50EF-7546-A637-E2B7BC102985}"/>
                  </a:ext>
                </a:extLst>
              </p:cNvPr>
              <p:cNvCxnSpPr/>
              <p:nvPr/>
            </p:nvCxnSpPr>
            <p:spPr>
              <a:xfrm>
                <a:off x="2070148" y="2886960"/>
                <a:ext cx="0" cy="2994485"/>
              </a:xfrm>
              <a:prstGeom prst="straightConnector1">
                <a:avLst/>
              </a:prstGeom>
              <a:ln>
                <a:headEnd type="triangle" w="med" len="med"/>
                <a:tailEnd type="triangle" w="med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9E142B3E-5E94-BB47-9814-CAAD0E9B311B}"/>
                  </a:ext>
                </a:extLst>
              </p:cNvPr>
              <p:cNvCxnSpPr/>
              <p:nvPr/>
            </p:nvCxnSpPr>
            <p:spPr>
              <a:xfrm>
                <a:off x="476893" y="4384202"/>
                <a:ext cx="3186510" cy="0"/>
              </a:xfrm>
              <a:prstGeom prst="straightConnector1">
                <a:avLst/>
              </a:prstGeom>
              <a:ln>
                <a:headEnd type="triangle" w="med" len="med"/>
                <a:tailEnd type="triangle" w="med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E82774F3-8EF7-F345-A013-7DEA860A26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78975" y="5015813"/>
              <a:ext cx="317500" cy="342900"/>
            </a:xfrm>
            <a:prstGeom prst="rect">
              <a:avLst/>
            </a:prstGeom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E2D62D76-7893-A64E-9137-860C900D833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03409" y="2612848"/>
              <a:ext cx="317500" cy="342900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539FC81-3809-FD4F-9E2B-BE8BB6949855}"/>
              </a:ext>
            </a:extLst>
          </p:cNvPr>
          <p:cNvSpPr/>
          <p:nvPr/>
        </p:nvSpPr>
        <p:spPr>
          <a:xfrm rot="2700000">
            <a:off x="2138899" y="2573910"/>
            <a:ext cx="3957582" cy="3957582"/>
          </a:xfrm>
          <a:prstGeom prst="rect">
            <a:avLst/>
          </a:prstGeom>
          <a:solidFill>
            <a:schemeClr val="accent6">
              <a:alpha val="83000"/>
            </a:schemeClr>
          </a:solidFill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C4644D-24D7-A74B-9736-920C47E7EC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41150" y="2515291"/>
            <a:ext cx="774700" cy="508000"/>
          </a:xfrm>
          <a:prstGeom prst="rect">
            <a:avLst/>
          </a:prstGeom>
        </p:spPr>
      </p:pic>
      <p:sp>
        <p:nvSpPr>
          <p:cNvPr id="49" name="Oval 48">
            <a:extLst>
              <a:ext uri="{FF2B5EF4-FFF2-40B4-BE49-F238E27FC236}">
                <a16:creationId xmlns:a16="http://schemas.microsoft.com/office/drawing/2014/main" id="{913A706B-B8AA-D24F-A01A-08EA534C4D66}"/>
              </a:ext>
            </a:extLst>
          </p:cNvPr>
          <p:cNvSpPr/>
          <p:nvPr/>
        </p:nvSpPr>
        <p:spPr>
          <a:xfrm>
            <a:off x="4871729" y="2515291"/>
            <a:ext cx="132572" cy="132572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F93174F-DFAC-1D41-B706-E9C6C072C877}"/>
              </a:ext>
            </a:extLst>
          </p:cNvPr>
          <p:cNvSpPr txBox="1"/>
          <p:nvPr/>
        </p:nvSpPr>
        <p:spPr>
          <a:xfrm>
            <a:off x="340397" y="5957067"/>
            <a:ext cx="2513830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6">
                    <a:lumMod val="75000"/>
                  </a:schemeClr>
                </a:solidFill>
              </a:rPr>
              <a:t>L</a:t>
            </a:r>
            <a:r>
              <a:rPr lang="en-US" sz="3200" baseline="30000" dirty="0">
                <a:solidFill>
                  <a:schemeClr val="accent6">
                    <a:lumMod val="75000"/>
                  </a:schemeClr>
                </a:solidFill>
              </a:rPr>
              <a:t>1</a:t>
            </a:r>
            <a:r>
              <a:rPr lang="en-US" sz="3200" dirty="0">
                <a:solidFill>
                  <a:schemeClr val="accent6">
                    <a:lumMod val="75000"/>
                  </a:schemeClr>
                </a:solidFill>
              </a:rPr>
              <a:t> Norm Ball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F7C1F95-66BD-7643-8FC7-A6EB0CBEC463}"/>
              </a:ext>
            </a:extLst>
          </p:cNvPr>
          <p:cNvSpPr txBox="1"/>
          <p:nvPr/>
        </p:nvSpPr>
        <p:spPr>
          <a:xfrm>
            <a:off x="8071680" y="3981394"/>
            <a:ext cx="3225563" cy="1077218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/>
              <a:t>Convex </a:t>
            </a:r>
            <a:br>
              <a:rPr lang="en-US" sz="3200" dirty="0"/>
            </a:br>
            <a:r>
              <a:rPr lang="en-US" sz="3200" dirty="0"/>
              <a:t>approximation!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EB336BD9-10B2-1C4C-B97A-523ACDC57A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82269" y="5339331"/>
            <a:ext cx="5575300" cy="124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2573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311CC4D4-71CF-C648-93DF-A30B4D4C39D0}"/>
              </a:ext>
            </a:extLst>
          </p:cNvPr>
          <p:cNvGrpSpPr/>
          <p:nvPr/>
        </p:nvGrpSpPr>
        <p:grpSpPr>
          <a:xfrm>
            <a:off x="1535058" y="246463"/>
            <a:ext cx="11445877" cy="3392633"/>
            <a:chOff x="1535058" y="246463"/>
            <a:chExt cx="11445877" cy="3392633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FDA51B29-4F13-2446-B72F-962773A21DCF}"/>
                </a:ext>
              </a:extLst>
            </p:cNvPr>
            <p:cNvGrpSpPr/>
            <p:nvPr/>
          </p:nvGrpSpPr>
          <p:grpSpPr>
            <a:xfrm rot="4500000">
              <a:off x="5561680" y="-3780159"/>
              <a:ext cx="3392633" cy="11445877"/>
              <a:chOff x="2137323" y="2926080"/>
              <a:chExt cx="1965611" cy="1965611"/>
            </a:xfrm>
          </p:grpSpPr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D706C12C-EADB-D04C-AEA3-A6D8B0684ADD}"/>
                  </a:ext>
                </a:extLst>
              </p:cNvPr>
              <p:cNvSpPr/>
              <p:nvPr/>
            </p:nvSpPr>
            <p:spPr>
              <a:xfrm>
                <a:off x="2137323" y="2926080"/>
                <a:ext cx="1965611" cy="1965611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C492A15F-3798-AF4C-888A-82C3067AE86C}"/>
                  </a:ext>
                </a:extLst>
              </p:cNvPr>
              <p:cNvSpPr/>
              <p:nvPr/>
            </p:nvSpPr>
            <p:spPr>
              <a:xfrm>
                <a:off x="2226492" y="3015245"/>
                <a:ext cx="1787278" cy="1787278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B155E103-C19E-7F47-9A6A-BCE30559739B}"/>
                  </a:ext>
                </a:extLst>
              </p:cNvPr>
              <p:cNvSpPr/>
              <p:nvPr/>
            </p:nvSpPr>
            <p:spPr>
              <a:xfrm>
                <a:off x="2360511" y="3126552"/>
                <a:ext cx="1519235" cy="1564666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9163635D-16F2-B949-8E32-6A7AA4F25D67}"/>
                  </a:ext>
                </a:extLst>
              </p:cNvPr>
              <p:cNvSpPr/>
              <p:nvPr/>
            </p:nvSpPr>
            <p:spPr>
              <a:xfrm>
                <a:off x="2477518" y="3247059"/>
                <a:ext cx="1285220" cy="1323652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E49DA1F5-F1B1-3246-95DF-DE24DC3ABC9D}"/>
                  </a:ext>
                </a:extLst>
              </p:cNvPr>
              <p:cNvSpPr/>
              <p:nvPr/>
            </p:nvSpPr>
            <p:spPr>
              <a:xfrm>
                <a:off x="2582226" y="3354899"/>
                <a:ext cx="1075803" cy="1107974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792A4E03-6EF1-F94E-95E0-81A4EB514EA7}"/>
                  </a:ext>
                </a:extLst>
              </p:cNvPr>
              <p:cNvSpPr/>
              <p:nvPr/>
            </p:nvSpPr>
            <p:spPr>
              <a:xfrm>
                <a:off x="2675122" y="3404739"/>
                <a:ext cx="890015" cy="1008292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BA62AA1C-889D-D345-9AD1-818CD99AD773}"/>
                  </a:ext>
                </a:extLst>
              </p:cNvPr>
              <p:cNvSpPr/>
              <p:nvPr/>
            </p:nvSpPr>
            <p:spPr>
              <a:xfrm>
                <a:off x="2887426" y="3669225"/>
                <a:ext cx="465404" cy="479320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370943A3-24EF-A94E-803B-761CA3586B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20700000">
              <a:off x="6630089" y="1684625"/>
              <a:ext cx="1282700" cy="50800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9C62D30-CF97-C04A-BE13-5C48ACDB2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 Balls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50105BF4-30B9-4C40-B286-FAF9F6DC6176}"/>
              </a:ext>
            </a:extLst>
          </p:cNvPr>
          <p:cNvGrpSpPr/>
          <p:nvPr/>
        </p:nvGrpSpPr>
        <p:grpSpPr>
          <a:xfrm>
            <a:off x="751840" y="1376143"/>
            <a:ext cx="6736079" cy="6330150"/>
            <a:chOff x="1056641" y="2580667"/>
            <a:chExt cx="4939834" cy="4642150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22491B3D-4F5C-E542-823E-08AC8C1C00DD}"/>
                </a:ext>
              </a:extLst>
            </p:cNvPr>
            <p:cNvGrpSpPr/>
            <p:nvPr/>
          </p:nvGrpSpPr>
          <p:grpSpPr>
            <a:xfrm>
              <a:off x="1056641" y="2580667"/>
              <a:ext cx="4939834" cy="4642150"/>
              <a:chOff x="476893" y="2886960"/>
              <a:chExt cx="3186510" cy="2994485"/>
            </a:xfrm>
          </p:grpSpPr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926FAF6B-50EF-7546-A637-E2B7BC102985}"/>
                  </a:ext>
                </a:extLst>
              </p:cNvPr>
              <p:cNvCxnSpPr/>
              <p:nvPr/>
            </p:nvCxnSpPr>
            <p:spPr>
              <a:xfrm>
                <a:off x="2070148" y="2886960"/>
                <a:ext cx="0" cy="2994485"/>
              </a:xfrm>
              <a:prstGeom prst="straightConnector1">
                <a:avLst/>
              </a:prstGeom>
              <a:ln>
                <a:headEnd type="triangle" w="med" len="med"/>
                <a:tailEnd type="triangle" w="med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9E142B3E-5E94-BB47-9814-CAAD0E9B311B}"/>
                  </a:ext>
                </a:extLst>
              </p:cNvPr>
              <p:cNvCxnSpPr/>
              <p:nvPr/>
            </p:nvCxnSpPr>
            <p:spPr>
              <a:xfrm>
                <a:off x="476893" y="4384202"/>
                <a:ext cx="3186510" cy="0"/>
              </a:xfrm>
              <a:prstGeom prst="straightConnector1">
                <a:avLst/>
              </a:prstGeom>
              <a:ln>
                <a:headEnd type="triangle" w="med" len="med"/>
                <a:tailEnd type="triangle" w="med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E82774F3-8EF7-F345-A013-7DEA860A26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78975" y="5015813"/>
              <a:ext cx="317500" cy="342900"/>
            </a:xfrm>
            <a:prstGeom prst="rect">
              <a:avLst/>
            </a:prstGeom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E2D62D76-7893-A64E-9137-860C900D833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03409" y="2612848"/>
              <a:ext cx="317500" cy="342900"/>
            </a:xfrm>
            <a:prstGeom prst="rect">
              <a:avLst/>
            </a:prstGeom>
          </p:spPr>
        </p:pic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0794C3C1-CB04-5343-8E34-8E84CAD8292A}"/>
              </a:ext>
            </a:extLst>
          </p:cNvPr>
          <p:cNvSpPr txBox="1"/>
          <p:nvPr/>
        </p:nvSpPr>
        <p:spPr>
          <a:xfrm>
            <a:off x="1011551" y="5174509"/>
            <a:ext cx="2513830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6">
                    <a:lumMod val="75000"/>
                  </a:schemeClr>
                </a:solidFill>
              </a:rPr>
              <a:t>L</a:t>
            </a:r>
            <a:r>
              <a:rPr lang="en-US" sz="3200" baseline="30000" dirty="0">
                <a:solidFill>
                  <a:schemeClr val="accent6">
                    <a:lumMod val="75000"/>
                  </a:schemeClr>
                </a:solidFill>
              </a:rPr>
              <a:t>1</a:t>
            </a:r>
            <a:r>
              <a:rPr lang="en-US" sz="3200" dirty="0">
                <a:solidFill>
                  <a:schemeClr val="accent6">
                    <a:lumMod val="75000"/>
                  </a:schemeClr>
                </a:solidFill>
              </a:rPr>
              <a:t> Norm Ball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1D76E26-1D0A-0143-B7C1-247BCD4E6449}"/>
              </a:ext>
            </a:extLst>
          </p:cNvPr>
          <p:cNvSpPr txBox="1"/>
          <p:nvPr/>
        </p:nvSpPr>
        <p:spPr>
          <a:xfrm>
            <a:off x="8071680" y="3981394"/>
            <a:ext cx="3225563" cy="1077218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/>
              <a:t>Convex </a:t>
            </a:r>
            <a:br>
              <a:rPr lang="en-US" sz="3200" dirty="0"/>
            </a:br>
            <a:r>
              <a:rPr lang="en-US" sz="3200" dirty="0"/>
              <a:t>approximation!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9D550104-8B78-1F4A-8B30-3136F4A08F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2304" y="5321376"/>
            <a:ext cx="5575300" cy="1244600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80F20F5E-3D89-8D4E-80C5-08333ECFA30E}"/>
              </a:ext>
            </a:extLst>
          </p:cNvPr>
          <p:cNvSpPr/>
          <p:nvPr/>
        </p:nvSpPr>
        <p:spPr>
          <a:xfrm rot="2700000">
            <a:off x="3282973" y="3717984"/>
            <a:ext cx="1678401" cy="1678401"/>
          </a:xfrm>
          <a:prstGeom prst="rect">
            <a:avLst/>
          </a:prstGeom>
          <a:solidFill>
            <a:schemeClr val="accent6">
              <a:alpha val="55000"/>
            </a:schemeClr>
          </a:solidFill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C4644D-24D7-A74B-9736-920C47E7EC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40423" y="3241425"/>
            <a:ext cx="774700" cy="508000"/>
          </a:xfrm>
          <a:prstGeom prst="rect">
            <a:avLst/>
          </a:prstGeom>
        </p:spPr>
      </p:pic>
      <p:sp>
        <p:nvSpPr>
          <p:cNvPr id="49" name="Oval 48">
            <a:extLst>
              <a:ext uri="{FF2B5EF4-FFF2-40B4-BE49-F238E27FC236}">
                <a16:creationId xmlns:a16="http://schemas.microsoft.com/office/drawing/2014/main" id="{913A706B-B8AA-D24F-A01A-08EA534C4D66}"/>
              </a:ext>
            </a:extLst>
          </p:cNvPr>
          <p:cNvSpPr/>
          <p:nvPr/>
        </p:nvSpPr>
        <p:spPr>
          <a:xfrm>
            <a:off x="4054632" y="3283188"/>
            <a:ext cx="132572" cy="132572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4871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311CC4D4-71CF-C648-93DF-A30B4D4C39D0}"/>
              </a:ext>
            </a:extLst>
          </p:cNvPr>
          <p:cNvGrpSpPr/>
          <p:nvPr/>
        </p:nvGrpSpPr>
        <p:grpSpPr>
          <a:xfrm>
            <a:off x="1535058" y="246463"/>
            <a:ext cx="11445877" cy="3392633"/>
            <a:chOff x="1535058" y="246463"/>
            <a:chExt cx="11445877" cy="3392633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FDA51B29-4F13-2446-B72F-962773A21DCF}"/>
                </a:ext>
              </a:extLst>
            </p:cNvPr>
            <p:cNvGrpSpPr/>
            <p:nvPr/>
          </p:nvGrpSpPr>
          <p:grpSpPr>
            <a:xfrm rot="4500000">
              <a:off x="5561680" y="-3780159"/>
              <a:ext cx="3392633" cy="11445877"/>
              <a:chOff x="2137323" y="2926080"/>
              <a:chExt cx="1965611" cy="1965611"/>
            </a:xfrm>
          </p:grpSpPr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D706C12C-EADB-D04C-AEA3-A6D8B0684ADD}"/>
                  </a:ext>
                </a:extLst>
              </p:cNvPr>
              <p:cNvSpPr/>
              <p:nvPr/>
            </p:nvSpPr>
            <p:spPr>
              <a:xfrm>
                <a:off x="2137323" y="2926080"/>
                <a:ext cx="1965611" cy="1965611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C492A15F-3798-AF4C-888A-82C3067AE86C}"/>
                  </a:ext>
                </a:extLst>
              </p:cNvPr>
              <p:cNvSpPr/>
              <p:nvPr/>
            </p:nvSpPr>
            <p:spPr>
              <a:xfrm>
                <a:off x="2226492" y="3015245"/>
                <a:ext cx="1787278" cy="1787278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B155E103-C19E-7F47-9A6A-BCE30559739B}"/>
                  </a:ext>
                </a:extLst>
              </p:cNvPr>
              <p:cNvSpPr/>
              <p:nvPr/>
            </p:nvSpPr>
            <p:spPr>
              <a:xfrm>
                <a:off x="2360511" y="3126552"/>
                <a:ext cx="1519235" cy="1564666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9163635D-16F2-B949-8E32-6A7AA4F25D67}"/>
                  </a:ext>
                </a:extLst>
              </p:cNvPr>
              <p:cNvSpPr/>
              <p:nvPr/>
            </p:nvSpPr>
            <p:spPr>
              <a:xfrm>
                <a:off x="2477518" y="3247059"/>
                <a:ext cx="1285220" cy="1323652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E49DA1F5-F1B1-3246-95DF-DE24DC3ABC9D}"/>
                  </a:ext>
                </a:extLst>
              </p:cNvPr>
              <p:cNvSpPr/>
              <p:nvPr/>
            </p:nvSpPr>
            <p:spPr>
              <a:xfrm>
                <a:off x="2582226" y="3354899"/>
                <a:ext cx="1075803" cy="1107974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792A4E03-6EF1-F94E-95E0-81A4EB514EA7}"/>
                  </a:ext>
                </a:extLst>
              </p:cNvPr>
              <p:cNvSpPr/>
              <p:nvPr/>
            </p:nvSpPr>
            <p:spPr>
              <a:xfrm>
                <a:off x="2675122" y="3404739"/>
                <a:ext cx="890015" cy="1008292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BA62AA1C-889D-D345-9AD1-818CD99AD773}"/>
                  </a:ext>
                </a:extLst>
              </p:cNvPr>
              <p:cNvSpPr/>
              <p:nvPr/>
            </p:nvSpPr>
            <p:spPr>
              <a:xfrm>
                <a:off x="2887426" y="3669225"/>
                <a:ext cx="465404" cy="479320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370943A3-24EF-A94E-803B-761CA3586B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20700000">
              <a:off x="6630089" y="1684625"/>
              <a:ext cx="1282700" cy="50800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9C62D30-CF97-C04A-BE13-5C48ACDB2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 Balls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50105BF4-30B9-4C40-B286-FAF9F6DC6176}"/>
              </a:ext>
            </a:extLst>
          </p:cNvPr>
          <p:cNvGrpSpPr/>
          <p:nvPr/>
        </p:nvGrpSpPr>
        <p:grpSpPr>
          <a:xfrm>
            <a:off x="751840" y="1376143"/>
            <a:ext cx="6736079" cy="6330150"/>
            <a:chOff x="1056641" y="2580667"/>
            <a:chExt cx="4939834" cy="4642150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22491B3D-4F5C-E542-823E-08AC8C1C00DD}"/>
                </a:ext>
              </a:extLst>
            </p:cNvPr>
            <p:cNvGrpSpPr/>
            <p:nvPr/>
          </p:nvGrpSpPr>
          <p:grpSpPr>
            <a:xfrm>
              <a:off x="1056641" y="2580667"/>
              <a:ext cx="4939834" cy="4642150"/>
              <a:chOff x="476893" y="2886960"/>
              <a:chExt cx="3186510" cy="2994485"/>
            </a:xfrm>
          </p:grpSpPr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926FAF6B-50EF-7546-A637-E2B7BC102985}"/>
                  </a:ext>
                </a:extLst>
              </p:cNvPr>
              <p:cNvCxnSpPr/>
              <p:nvPr/>
            </p:nvCxnSpPr>
            <p:spPr>
              <a:xfrm>
                <a:off x="2070148" y="2886960"/>
                <a:ext cx="0" cy="2994485"/>
              </a:xfrm>
              <a:prstGeom prst="straightConnector1">
                <a:avLst/>
              </a:prstGeom>
              <a:ln>
                <a:headEnd type="triangle" w="med" len="med"/>
                <a:tailEnd type="triangle" w="med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9E142B3E-5E94-BB47-9814-CAAD0E9B311B}"/>
                  </a:ext>
                </a:extLst>
              </p:cNvPr>
              <p:cNvCxnSpPr/>
              <p:nvPr/>
            </p:nvCxnSpPr>
            <p:spPr>
              <a:xfrm>
                <a:off x="476893" y="4384202"/>
                <a:ext cx="3186510" cy="0"/>
              </a:xfrm>
              <a:prstGeom prst="straightConnector1">
                <a:avLst/>
              </a:prstGeom>
              <a:ln>
                <a:headEnd type="triangle" w="med" len="med"/>
                <a:tailEnd type="triangle" w="med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E82774F3-8EF7-F345-A013-7DEA860A26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78975" y="5015813"/>
              <a:ext cx="317500" cy="342900"/>
            </a:xfrm>
            <a:prstGeom prst="rect">
              <a:avLst/>
            </a:prstGeom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E2D62D76-7893-A64E-9137-860C900D833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03409" y="2612848"/>
              <a:ext cx="317500" cy="342900"/>
            </a:xfrm>
            <a:prstGeom prst="rect">
              <a:avLst/>
            </a:prstGeom>
          </p:spPr>
        </p:pic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8EAE8563-2FA5-2142-85DA-B4C7C4CCA52B}"/>
              </a:ext>
            </a:extLst>
          </p:cNvPr>
          <p:cNvSpPr/>
          <p:nvPr/>
        </p:nvSpPr>
        <p:spPr>
          <a:xfrm rot="2700000">
            <a:off x="2518186" y="2912856"/>
            <a:ext cx="3270729" cy="3270729"/>
          </a:xfrm>
          <a:prstGeom prst="rect">
            <a:avLst/>
          </a:prstGeom>
          <a:solidFill>
            <a:schemeClr val="accent6">
              <a:alpha val="55000"/>
            </a:schemeClr>
          </a:solidFill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8B0A386-3689-B649-BC28-1513B401F2A4}"/>
              </a:ext>
            </a:extLst>
          </p:cNvPr>
          <p:cNvSpPr/>
          <p:nvPr/>
        </p:nvSpPr>
        <p:spPr>
          <a:xfrm rot="2700000">
            <a:off x="2893500" y="3328511"/>
            <a:ext cx="2457347" cy="2457347"/>
          </a:xfrm>
          <a:prstGeom prst="rect">
            <a:avLst/>
          </a:prstGeom>
          <a:solidFill>
            <a:schemeClr val="accent6">
              <a:alpha val="55000"/>
            </a:schemeClr>
          </a:solidFill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539FC81-3809-FD4F-9E2B-BE8BB6949855}"/>
              </a:ext>
            </a:extLst>
          </p:cNvPr>
          <p:cNvSpPr/>
          <p:nvPr/>
        </p:nvSpPr>
        <p:spPr>
          <a:xfrm rot="2700000">
            <a:off x="3278490" y="3713501"/>
            <a:ext cx="1678401" cy="1678401"/>
          </a:xfrm>
          <a:prstGeom prst="rect">
            <a:avLst/>
          </a:prstGeom>
          <a:solidFill>
            <a:schemeClr val="accent6">
              <a:alpha val="83000"/>
            </a:schemeClr>
          </a:solidFill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C4644D-24D7-A74B-9736-920C47E7EC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89406" y="2670528"/>
            <a:ext cx="774700" cy="508000"/>
          </a:xfrm>
          <a:prstGeom prst="rect">
            <a:avLst/>
          </a:prstGeom>
        </p:spPr>
      </p:pic>
      <p:sp>
        <p:nvSpPr>
          <p:cNvPr id="49" name="Oval 48">
            <a:extLst>
              <a:ext uri="{FF2B5EF4-FFF2-40B4-BE49-F238E27FC236}">
                <a16:creationId xmlns:a16="http://schemas.microsoft.com/office/drawing/2014/main" id="{913A706B-B8AA-D24F-A01A-08EA534C4D66}"/>
              </a:ext>
            </a:extLst>
          </p:cNvPr>
          <p:cNvSpPr/>
          <p:nvPr/>
        </p:nvSpPr>
        <p:spPr>
          <a:xfrm>
            <a:off x="4043083" y="2695456"/>
            <a:ext cx="132572" cy="132572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6EC8710-856B-E945-B0BA-CF4E9AB1469A}"/>
              </a:ext>
            </a:extLst>
          </p:cNvPr>
          <p:cNvSpPr/>
          <p:nvPr/>
        </p:nvSpPr>
        <p:spPr>
          <a:xfrm rot="2700000">
            <a:off x="3562435" y="3983999"/>
            <a:ext cx="1146370" cy="1146370"/>
          </a:xfrm>
          <a:prstGeom prst="rect">
            <a:avLst/>
          </a:prstGeom>
          <a:solidFill>
            <a:schemeClr val="accent6">
              <a:lumMod val="75000"/>
              <a:alpha val="94000"/>
            </a:schemeClr>
          </a:solidFill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B9A7D82-CB15-6B43-8134-4C90B515EB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8941015">
            <a:off x="4151647" y="4711501"/>
            <a:ext cx="687981" cy="26031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DF2D07C-3CF9-A242-B9A1-86EF9F6746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8900000">
            <a:off x="4577614" y="5221470"/>
            <a:ext cx="706575" cy="260317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0794C3C1-CB04-5343-8E34-8E84CAD8292A}"/>
              </a:ext>
            </a:extLst>
          </p:cNvPr>
          <p:cNvSpPr txBox="1"/>
          <p:nvPr/>
        </p:nvSpPr>
        <p:spPr>
          <a:xfrm>
            <a:off x="520202" y="5710017"/>
            <a:ext cx="2513830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6">
                    <a:lumMod val="75000"/>
                  </a:schemeClr>
                </a:solidFill>
              </a:rPr>
              <a:t>L</a:t>
            </a:r>
            <a:r>
              <a:rPr lang="en-US" sz="3200" baseline="30000" dirty="0">
                <a:solidFill>
                  <a:schemeClr val="accent6">
                    <a:lumMod val="75000"/>
                  </a:schemeClr>
                </a:solidFill>
              </a:rPr>
              <a:t>1</a:t>
            </a:r>
            <a:r>
              <a:rPr lang="en-US" sz="3200" dirty="0">
                <a:solidFill>
                  <a:schemeClr val="accent6">
                    <a:lumMod val="75000"/>
                  </a:schemeClr>
                </a:solidFill>
              </a:rPr>
              <a:t> Norm Ball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1D76E26-1D0A-0143-B7C1-247BCD4E6449}"/>
              </a:ext>
            </a:extLst>
          </p:cNvPr>
          <p:cNvSpPr txBox="1"/>
          <p:nvPr/>
        </p:nvSpPr>
        <p:spPr>
          <a:xfrm>
            <a:off x="8071680" y="3981394"/>
            <a:ext cx="3225563" cy="1077218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/>
              <a:t>Convex </a:t>
            </a:r>
            <a:br>
              <a:rPr lang="en-US" sz="3200" dirty="0"/>
            </a:br>
            <a:r>
              <a:rPr lang="en-US" sz="3200" dirty="0"/>
              <a:t>approximation!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9D550104-8B78-1F4A-8B30-3136F4A08F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92304" y="5321376"/>
            <a:ext cx="5575300" cy="124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9744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311CC4D4-71CF-C648-93DF-A30B4D4C39D0}"/>
              </a:ext>
            </a:extLst>
          </p:cNvPr>
          <p:cNvGrpSpPr/>
          <p:nvPr/>
        </p:nvGrpSpPr>
        <p:grpSpPr>
          <a:xfrm>
            <a:off x="1535058" y="246463"/>
            <a:ext cx="11445877" cy="3392633"/>
            <a:chOff x="1535058" y="246463"/>
            <a:chExt cx="11445877" cy="3392633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FDA51B29-4F13-2446-B72F-962773A21DCF}"/>
                </a:ext>
              </a:extLst>
            </p:cNvPr>
            <p:cNvGrpSpPr/>
            <p:nvPr/>
          </p:nvGrpSpPr>
          <p:grpSpPr>
            <a:xfrm rot="4500000">
              <a:off x="5561680" y="-3780159"/>
              <a:ext cx="3392633" cy="11445877"/>
              <a:chOff x="2137323" y="2926080"/>
              <a:chExt cx="1965611" cy="1965611"/>
            </a:xfrm>
          </p:grpSpPr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D706C12C-EADB-D04C-AEA3-A6D8B0684ADD}"/>
                  </a:ext>
                </a:extLst>
              </p:cNvPr>
              <p:cNvSpPr/>
              <p:nvPr/>
            </p:nvSpPr>
            <p:spPr>
              <a:xfrm>
                <a:off x="2137323" y="2926080"/>
                <a:ext cx="1965611" cy="1965611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C492A15F-3798-AF4C-888A-82C3067AE86C}"/>
                  </a:ext>
                </a:extLst>
              </p:cNvPr>
              <p:cNvSpPr/>
              <p:nvPr/>
            </p:nvSpPr>
            <p:spPr>
              <a:xfrm>
                <a:off x="2226492" y="3015245"/>
                <a:ext cx="1787278" cy="1787278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B155E103-C19E-7F47-9A6A-BCE30559739B}"/>
                  </a:ext>
                </a:extLst>
              </p:cNvPr>
              <p:cNvSpPr/>
              <p:nvPr/>
            </p:nvSpPr>
            <p:spPr>
              <a:xfrm>
                <a:off x="2360511" y="3126552"/>
                <a:ext cx="1519235" cy="1564666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9163635D-16F2-B949-8E32-6A7AA4F25D67}"/>
                  </a:ext>
                </a:extLst>
              </p:cNvPr>
              <p:cNvSpPr/>
              <p:nvPr/>
            </p:nvSpPr>
            <p:spPr>
              <a:xfrm>
                <a:off x="2477518" y="3247059"/>
                <a:ext cx="1285220" cy="1323652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E49DA1F5-F1B1-3246-95DF-DE24DC3ABC9D}"/>
                  </a:ext>
                </a:extLst>
              </p:cNvPr>
              <p:cNvSpPr/>
              <p:nvPr/>
            </p:nvSpPr>
            <p:spPr>
              <a:xfrm>
                <a:off x="2582226" y="3354899"/>
                <a:ext cx="1075803" cy="1107974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792A4E03-6EF1-F94E-95E0-81A4EB514EA7}"/>
                  </a:ext>
                </a:extLst>
              </p:cNvPr>
              <p:cNvSpPr/>
              <p:nvPr/>
            </p:nvSpPr>
            <p:spPr>
              <a:xfrm>
                <a:off x="2675122" y="3404739"/>
                <a:ext cx="890015" cy="1008292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BA62AA1C-889D-D345-9AD1-818CD99AD773}"/>
                  </a:ext>
                </a:extLst>
              </p:cNvPr>
              <p:cNvSpPr/>
              <p:nvPr/>
            </p:nvSpPr>
            <p:spPr>
              <a:xfrm>
                <a:off x="2887426" y="3669225"/>
                <a:ext cx="465404" cy="479320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370943A3-24EF-A94E-803B-761CA3586B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20700000">
              <a:off x="6630089" y="1684625"/>
              <a:ext cx="1282700" cy="50800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9C62D30-CF97-C04A-BE13-5C48ACDB2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 Balls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50105BF4-30B9-4C40-B286-FAF9F6DC6176}"/>
              </a:ext>
            </a:extLst>
          </p:cNvPr>
          <p:cNvGrpSpPr/>
          <p:nvPr/>
        </p:nvGrpSpPr>
        <p:grpSpPr>
          <a:xfrm>
            <a:off x="751840" y="1376143"/>
            <a:ext cx="6736079" cy="6330150"/>
            <a:chOff x="1056641" y="2580667"/>
            <a:chExt cx="4939834" cy="4642150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22491B3D-4F5C-E542-823E-08AC8C1C00DD}"/>
                </a:ext>
              </a:extLst>
            </p:cNvPr>
            <p:cNvGrpSpPr/>
            <p:nvPr/>
          </p:nvGrpSpPr>
          <p:grpSpPr>
            <a:xfrm>
              <a:off x="1056641" y="2580667"/>
              <a:ext cx="4939834" cy="4642150"/>
              <a:chOff x="476893" y="2886960"/>
              <a:chExt cx="3186510" cy="2994485"/>
            </a:xfrm>
          </p:grpSpPr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926FAF6B-50EF-7546-A637-E2B7BC102985}"/>
                  </a:ext>
                </a:extLst>
              </p:cNvPr>
              <p:cNvCxnSpPr/>
              <p:nvPr/>
            </p:nvCxnSpPr>
            <p:spPr>
              <a:xfrm>
                <a:off x="2070148" y="2886960"/>
                <a:ext cx="0" cy="2994485"/>
              </a:xfrm>
              <a:prstGeom prst="straightConnector1">
                <a:avLst/>
              </a:prstGeom>
              <a:ln>
                <a:headEnd type="triangle" w="med" len="med"/>
                <a:tailEnd type="triangle" w="med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9E142B3E-5E94-BB47-9814-CAAD0E9B311B}"/>
                  </a:ext>
                </a:extLst>
              </p:cNvPr>
              <p:cNvCxnSpPr/>
              <p:nvPr/>
            </p:nvCxnSpPr>
            <p:spPr>
              <a:xfrm>
                <a:off x="476893" y="4384202"/>
                <a:ext cx="3186510" cy="0"/>
              </a:xfrm>
              <a:prstGeom prst="straightConnector1">
                <a:avLst/>
              </a:prstGeom>
              <a:ln>
                <a:headEnd type="triangle" w="med" len="med"/>
                <a:tailEnd type="triangle" w="med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E82774F3-8EF7-F345-A013-7DEA860A26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78975" y="5015813"/>
              <a:ext cx="317500" cy="342900"/>
            </a:xfrm>
            <a:prstGeom prst="rect">
              <a:avLst/>
            </a:prstGeom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E2D62D76-7893-A64E-9137-860C900D833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03409" y="2612848"/>
              <a:ext cx="317500" cy="342900"/>
            </a:xfrm>
            <a:prstGeom prst="rect">
              <a:avLst/>
            </a:prstGeom>
          </p:spPr>
        </p:pic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8EAE8563-2FA5-2142-85DA-B4C7C4CCA52B}"/>
              </a:ext>
            </a:extLst>
          </p:cNvPr>
          <p:cNvSpPr/>
          <p:nvPr/>
        </p:nvSpPr>
        <p:spPr>
          <a:xfrm rot="2700000">
            <a:off x="2518186" y="2912856"/>
            <a:ext cx="3270729" cy="3270729"/>
          </a:xfrm>
          <a:prstGeom prst="rect">
            <a:avLst/>
          </a:prstGeom>
          <a:solidFill>
            <a:schemeClr val="accent6">
              <a:alpha val="55000"/>
            </a:schemeClr>
          </a:solidFill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8B0A386-3689-B649-BC28-1513B401F2A4}"/>
              </a:ext>
            </a:extLst>
          </p:cNvPr>
          <p:cNvSpPr/>
          <p:nvPr/>
        </p:nvSpPr>
        <p:spPr>
          <a:xfrm rot="2700000">
            <a:off x="2893500" y="3328511"/>
            <a:ext cx="2457347" cy="2457347"/>
          </a:xfrm>
          <a:prstGeom prst="rect">
            <a:avLst/>
          </a:prstGeom>
          <a:solidFill>
            <a:schemeClr val="accent6">
              <a:alpha val="55000"/>
            </a:schemeClr>
          </a:solidFill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539FC81-3809-FD4F-9E2B-BE8BB6949855}"/>
              </a:ext>
            </a:extLst>
          </p:cNvPr>
          <p:cNvSpPr/>
          <p:nvPr/>
        </p:nvSpPr>
        <p:spPr>
          <a:xfrm rot="2700000">
            <a:off x="3278490" y="3713501"/>
            <a:ext cx="1678401" cy="1678401"/>
          </a:xfrm>
          <a:prstGeom prst="rect">
            <a:avLst/>
          </a:prstGeom>
          <a:solidFill>
            <a:schemeClr val="accent6">
              <a:alpha val="83000"/>
            </a:schemeClr>
          </a:solidFill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6EC8710-856B-E945-B0BA-CF4E9AB1469A}"/>
              </a:ext>
            </a:extLst>
          </p:cNvPr>
          <p:cNvSpPr/>
          <p:nvPr/>
        </p:nvSpPr>
        <p:spPr>
          <a:xfrm rot="2700000">
            <a:off x="3562435" y="3983999"/>
            <a:ext cx="1146370" cy="1146370"/>
          </a:xfrm>
          <a:prstGeom prst="rect">
            <a:avLst/>
          </a:prstGeom>
          <a:solidFill>
            <a:schemeClr val="accent6">
              <a:lumMod val="75000"/>
              <a:alpha val="94000"/>
            </a:schemeClr>
          </a:solidFill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794C3C1-CB04-5343-8E34-8E84CAD8292A}"/>
              </a:ext>
            </a:extLst>
          </p:cNvPr>
          <p:cNvSpPr txBox="1"/>
          <p:nvPr/>
        </p:nvSpPr>
        <p:spPr>
          <a:xfrm>
            <a:off x="520202" y="5710017"/>
            <a:ext cx="2513830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6">
                    <a:lumMod val="75000"/>
                  </a:schemeClr>
                </a:solidFill>
              </a:rPr>
              <a:t>L</a:t>
            </a:r>
            <a:r>
              <a:rPr lang="en-US" sz="3200" baseline="30000" dirty="0">
                <a:solidFill>
                  <a:schemeClr val="accent6">
                    <a:lumMod val="75000"/>
                  </a:schemeClr>
                </a:solidFill>
              </a:rPr>
              <a:t>1</a:t>
            </a:r>
            <a:r>
              <a:rPr lang="en-US" sz="3200" dirty="0">
                <a:solidFill>
                  <a:schemeClr val="accent6">
                    <a:lumMod val="75000"/>
                  </a:schemeClr>
                </a:solidFill>
              </a:rPr>
              <a:t> Norm Ball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64E64A1-2989-3C47-B5A5-6565400BB223}"/>
              </a:ext>
            </a:extLst>
          </p:cNvPr>
          <p:cNvSpPr/>
          <p:nvPr/>
        </p:nvSpPr>
        <p:spPr>
          <a:xfrm>
            <a:off x="2418265" y="2839454"/>
            <a:ext cx="3429000" cy="3429000"/>
          </a:xfrm>
          <a:prstGeom prst="ellipse">
            <a:avLst/>
          </a:prstGeom>
          <a:noFill/>
          <a:ln w="38100"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8932A8-67F7-6C45-AC17-5126B1C5C959}"/>
              </a:ext>
            </a:extLst>
          </p:cNvPr>
          <p:cNvSpPr txBox="1"/>
          <p:nvPr/>
        </p:nvSpPr>
        <p:spPr>
          <a:xfrm>
            <a:off x="5552004" y="5497674"/>
            <a:ext cx="4206601" cy="52322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7030A0"/>
                </a:solidFill>
              </a:rPr>
              <a:t>Other Approximations?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C4644D-24D7-A74B-9736-920C47E7EC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89406" y="2670528"/>
            <a:ext cx="774700" cy="508000"/>
          </a:xfrm>
          <a:prstGeom prst="rect">
            <a:avLst/>
          </a:prstGeom>
        </p:spPr>
      </p:pic>
      <p:sp>
        <p:nvSpPr>
          <p:cNvPr id="49" name="Oval 48">
            <a:extLst>
              <a:ext uri="{FF2B5EF4-FFF2-40B4-BE49-F238E27FC236}">
                <a16:creationId xmlns:a16="http://schemas.microsoft.com/office/drawing/2014/main" id="{913A706B-B8AA-D24F-A01A-08EA534C4D66}"/>
              </a:ext>
            </a:extLst>
          </p:cNvPr>
          <p:cNvSpPr/>
          <p:nvPr/>
        </p:nvSpPr>
        <p:spPr>
          <a:xfrm>
            <a:off x="4043083" y="2695456"/>
            <a:ext cx="132572" cy="132572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9565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9455" y="43076"/>
            <a:ext cx="10801350" cy="1325563"/>
          </a:xfrm>
        </p:spPr>
        <p:txBody>
          <a:bodyPr/>
          <a:lstStyle/>
          <a:p>
            <a:r>
              <a:rPr lang="en-US" b="1" dirty="0"/>
              <a:t>Recap:</a:t>
            </a:r>
            <a:r>
              <a:rPr lang="en-US" dirty="0"/>
              <a:t> </a:t>
            </a:r>
            <a:r>
              <a:rPr lang="en-US" i="1" dirty="0"/>
              <a:t>Feature Engineering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5205" y="1368639"/>
            <a:ext cx="10515600" cy="4351339"/>
          </a:xfrm>
        </p:spPr>
        <p:txBody>
          <a:bodyPr>
            <a:normAutofit/>
          </a:bodyPr>
          <a:lstStyle/>
          <a:p>
            <a:r>
              <a:rPr lang="en-US" dirty="0"/>
              <a:t>Linear models with feature functions:</a:t>
            </a:r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Feature Functions: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8080" y="3506078"/>
            <a:ext cx="2324100" cy="431800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2970099" y="4258872"/>
            <a:ext cx="5905811" cy="2243170"/>
            <a:chOff x="1189470" y="2575617"/>
            <a:chExt cx="5905811" cy="2243170"/>
          </a:xfrm>
        </p:grpSpPr>
        <p:grpSp>
          <p:nvGrpSpPr>
            <p:cNvPr id="18" name="Group 17"/>
            <p:cNvGrpSpPr/>
            <p:nvPr/>
          </p:nvGrpSpPr>
          <p:grpSpPr>
            <a:xfrm>
              <a:off x="1189470" y="2672538"/>
              <a:ext cx="5905811" cy="2146249"/>
              <a:chOff x="1189469" y="1347614"/>
              <a:chExt cx="9551591" cy="3471173"/>
            </a:xfrm>
          </p:grpSpPr>
          <p:sp>
            <p:nvSpPr>
              <p:cNvPr id="20" name="Freeform 19"/>
              <p:cNvSpPr/>
              <p:nvPr/>
            </p:nvSpPr>
            <p:spPr>
              <a:xfrm>
                <a:off x="1189469" y="1780359"/>
                <a:ext cx="3739274" cy="2634292"/>
              </a:xfrm>
              <a:custGeom>
                <a:avLst/>
                <a:gdLst>
                  <a:gd name="connsiteX0" fmla="*/ 764836 w 3739274"/>
                  <a:gd name="connsiteY0" fmla="*/ 1751736 h 2634292"/>
                  <a:gd name="connsiteX1" fmla="*/ 47660 w 3739274"/>
                  <a:gd name="connsiteY1" fmla="*/ 353242 h 2634292"/>
                  <a:gd name="connsiteX2" fmla="*/ 2055754 w 3739274"/>
                  <a:gd name="connsiteY2" fmla="*/ 460818 h 2634292"/>
                  <a:gd name="connsiteX3" fmla="*/ 2988083 w 3739274"/>
                  <a:gd name="connsiteY3" fmla="*/ 102230 h 2634292"/>
                  <a:gd name="connsiteX4" fmla="*/ 3723189 w 3739274"/>
                  <a:gd name="connsiteY4" fmla="*/ 2576489 h 2634292"/>
                  <a:gd name="connsiteX5" fmla="*/ 2270907 w 3739274"/>
                  <a:gd name="connsiteY5" fmla="*/ 1841383 h 2634292"/>
                  <a:gd name="connsiteX6" fmla="*/ 764836 w 3739274"/>
                  <a:gd name="connsiteY6" fmla="*/ 1751736 h 26342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39274" h="2634292">
                    <a:moveTo>
                      <a:pt x="764836" y="1751736"/>
                    </a:moveTo>
                    <a:cubicBezTo>
                      <a:pt x="394295" y="1503713"/>
                      <a:pt x="-167493" y="568395"/>
                      <a:pt x="47660" y="353242"/>
                    </a:cubicBezTo>
                    <a:cubicBezTo>
                      <a:pt x="262813" y="138089"/>
                      <a:pt x="1565684" y="502653"/>
                      <a:pt x="2055754" y="460818"/>
                    </a:cubicBezTo>
                    <a:cubicBezTo>
                      <a:pt x="2545824" y="418983"/>
                      <a:pt x="2710177" y="-250382"/>
                      <a:pt x="2988083" y="102230"/>
                    </a:cubicBezTo>
                    <a:cubicBezTo>
                      <a:pt x="3265989" y="454842"/>
                      <a:pt x="3842718" y="2286630"/>
                      <a:pt x="3723189" y="2576489"/>
                    </a:cubicBezTo>
                    <a:cubicBezTo>
                      <a:pt x="3603660" y="2866348"/>
                      <a:pt x="2757989" y="1978842"/>
                      <a:pt x="2270907" y="1841383"/>
                    </a:cubicBezTo>
                    <a:cubicBezTo>
                      <a:pt x="1783825" y="1703924"/>
                      <a:pt x="1135377" y="1999759"/>
                      <a:pt x="764836" y="1751736"/>
                    </a:cubicBezTo>
                    <a:close/>
                  </a:path>
                </a:pathLst>
              </a:custGeom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/>
                  <a:t>Domain</a:t>
                </a:r>
              </a:p>
            </p:txBody>
          </p:sp>
          <p:sp>
            <p:nvSpPr>
              <p:cNvPr id="21" name="Freeform 20"/>
              <p:cNvSpPr/>
              <p:nvPr/>
            </p:nvSpPr>
            <p:spPr>
              <a:xfrm>
                <a:off x="4105834" y="1994846"/>
                <a:ext cx="4625789" cy="881729"/>
              </a:xfrm>
              <a:custGeom>
                <a:avLst/>
                <a:gdLst>
                  <a:gd name="connsiteX0" fmla="*/ 0 w 4177553"/>
                  <a:gd name="connsiteY0" fmla="*/ 860919 h 860919"/>
                  <a:gd name="connsiteX1" fmla="*/ 2259106 w 4177553"/>
                  <a:gd name="connsiteY1" fmla="*/ 307 h 860919"/>
                  <a:gd name="connsiteX2" fmla="*/ 4177553 w 4177553"/>
                  <a:gd name="connsiteY2" fmla="*/ 753342 h 8609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177553" h="860919">
                    <a:moveTo>
                      <a:pt x="0" y="860919"/>
                    </a:moveTo>
                    <a:cubicBezTo>
                      <a:pt x="781423" y="439577"/>
                      <a:pt x="1562847" y="18236"/>
                      <a:pt x="2259106" y="307"/>
                    </a:cubicBezTo>
                    <a:cubicBezTo>
                      <a:pt x="2955365" y="-17622"/>
                      <a:pt x="4177553" y="753342"/>
                      <a:pt x="4177553" y="753342"/>
                    </a:cubicBezTo>
                  </a:path>
                </a:pathLst>
              </a:custGeom>
              <a:noFill/>
              <a:ln w="38100">
                <a:solidFill>
                  <a:schemeClr val="tx1">
                    <a:lumMod val="95000"/>
                    <a:lumOff val="5000"/>
                  </a:schemeClr>
                </a:solidFill>
                <a:headEnd type="oval"/>
                <a:tailEnd type="stealth"/>
              </a:ln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cxnSp>
            <p:nvCxnSpPr>
              <p:cNvPr id="22" name="Straight Arrow Connector 21"/>
              <p:cNvCxnSpPr/>
              <p:nvPr/>
            </p:nvCxnSpPr>
            <p:spPr>
              <a:xfrm>
                <a:off x="7542948" y="3102842"/>
                <a:ext cx="3198112" cy="0"/>
              </a:xfrm>
              <a:prstGeom prst="straightConnector1">
                <a:avLst/>
              </a:prstGeom>
              <a:ln w="38100">
                <a:solidFill>
                  <a:schemeClr val="accent6"/>
                </a:solidFill>
                <a:headEnd type="stealt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3" name="Picture 22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321960" y="3341651"/>
                <a:ext cx="419100" cy="215900"/>
              </a:xfrm>
              <a:prstGeom prst="rect">
                <a:avLst/>
              </a:prstGeom>
            </p:spPr>
          </p:pic>
          <p:pic>
            <p:nvPicPr>
              <p:cNvPr id="24" name="Picture 23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078653" y="3341651"/>
                <a:ext cx="749300" cy="215900"/>
              </a:xfrm>
              <a:prstGeom prst="rect">
                <a:avLst/>
              </a:prstGeom>
            </p:spPr>
          </p:pic>
          <p:cxnSp>
            <p:nvCxnSpPr>
              <p:cNvPr id="25" name="Straight Arrow Connector 24"/>
              <p:cNvCxnSpPr/>
              <p:nvPr/>
            </p:nvCxnSpPr>
            <p:spPr>
              <a:xfrm flipH="1">
                <a:off x="8346876" y="2255498"/>
                <a:ext cx="1432607" cy="1887360"/>
              </a:xfrm>
              <a:prstGeom prst="straightConnector1">
                <a:avLst/>
              </a:prstGeom>
              <a:ln w="38100">
                <a:solidFill>
                  <a:schemeClr val="accent6"/>
                </a:solidFill>
                <a:headEnd type="stealt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/>
              <p:cNvCxnSpPr/>
              <p:nvPr/>
            </p:nvCxnSpPr>
            <p:spPr>
              <a:xfrm>
                <a:off x="9142003" y="1687519"/>
                <a:ext cx="1" cy="2830645"/>
              </a:xfrm>
              <a:prstGeom prst="straightConnector1">
                <a:avLst/>
              </a:prstGeom>
              <a:ln w="38100">
                <a:solidFill>
                  <a:schemeClr val="accent6"/>
                </a:solidFill>
                <a:headEnd type="stealt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7" name="Picture 26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137325" y="4222561"/>
                <a:ext cx="580381" cy="298984"/>
              </a:xfrm>
              <a:prstGeom prst="rect">
                <a:avLst/>
              </a:prstGeom>
            </p:spPr>
          </p:pic>
          <p:pic>
            <p:nvPicPr>
              <p:cNvPr id="28" name="Picture 27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343783" y="2029231"/>
                <a:ext cx="673836" cy="194156"/>
              </a:xfrm>
              <a:prstGeom prst="rect">
                <a:avLst/>
              </a:prstGeom>
            </p:spPr>
          </p:pic>
          <p:pic>
            <p:nvPicPr>
              <p:cNvPr id="29" name="Picture 28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945589" y="1347614"/>
                <a:ext cx="419100" cy="215900"/>
              </a:xfrm>
              <a:prstGeom prst="rect">
                <a:avLst/>
              </a:prstGeom>
            </p:spPr>
          </p:pic>
          <p:pic>
            <p:nvPicPr>
              <p:cNvPr id="30" name="Picture 29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615389" y="4602887"/>
                <a:ext cx="749300" cy="215900"/>
              </a:xfrm>
              <a:prstGeom prst="rect">
                <a:avLst/>
              </a:prstGeom>
            </p:spPr>
          </p:pic>
        </p:grp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422755" y="2575617"/>
              <a:ext cx="254000" cy="419100"/>
            </a:xfrm>
            <a:prstGeom prst="rect">
              <a:avLst/>
            </a:prstGeom>
          </p:spPr>
        </p:pic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11655" y="1838884"/>
            <a:ext cx="3822700" cy="1346200"/>
          </a:xfrm>
          <a:prstGeom prst="rect">
            <a:avLst/>
          </a:prstGeom>
        </p:spPr>
      </p:pic>
      <p:sp>
        <p:nvSpPr>
          <p:cNvPr id="4" name="Rounded Rectangular Callout 3">
            <a:extLst>
              <a:ext uri="{FF2B5EF4-FFF2-40B4-BE49-F238E27FC236}">
                <a16:creationId xmlns:a16="http://schemas.microsoft.com/office/drawing/2014/main" id="{01FA82EE-608A-0645-8F2D-E7E2382D9E68}"/>
              </a:ext>
            </a:extLst>
          </p:cNvPr>
          <p:cNvSpPr/>
          <p:nvPr/>
        </p:nvSpPr>
        <p:spPr>
          <a:xfrm>
            <a:off x="8011965" y="897682"/>
            <a:ext cx="4008459" cy="1322167"/>
          </a:xfrm>
          <a:prstGeom prst="wedgeRoundRectCallout">
            <a:avLst>
              <a:gd name="adj1" fmla="val -73190"/>
              <a:gd name="adj2" fmla="val 146294"/>
              <a:gd name="adj3" fmla="val 16667"/>
            </a:avLst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Notation: </a:t>
            </a:r>
            <a:r>
              <a:rPr lang="en-US" dirty="0"/>
              <a:t>Computer scientist / ML researchers tend to you </a:t>
            </a:r>
            <a:r>
              <a:rPr lang="en-US" i="1" dirty="0"/>
              <a:t>d</a:t>
            </a:r>
            <a:r>
              <a:rPr lang="en-US" dirty="0"/>
              <a:t> (dimensions) and statisticians will use </a:t>
            </a:r>
            <a:r>
              <a:rPr lang="en-US" i="1" dirty="0"/>
              <a:t>p </a:t>
            </a:r>
            <a:r>
              <a:rPr lang="en-US" dirty="0"/>
              <a:t>(parameters). 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B4C96D2-B067-F145-B896-3E947E408EEE}"/>
              </a:ext>
            </a:extLst>
          </p:cNvPr>
          <p:cNvGrpSpPr/>
          <p:nvPr/>
        </p:nvGrpSpPr>
        <p:grpSpPr>
          <a:xfrm>
            <a:off x="9102484" y="2066240"/>
            <a:ext cx="2255931" cy="1798658"/>
            <a:chOff x="9102484" y="2066240"/>
            <a:chExt cx="2255931" cy="179865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2195029-F89E-BF47-B50B-67CF5A5ED0E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screen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>
                          <a14:foregroundMark x1="42553" y1="67839" x2="58156" y2="6658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102484" y="2066240"/>
              <a:ext cx="2255931" cy="1591951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0E17BD5-5854-0D42-8952-457C8F6E154D}"/>
                </a:ext>
              </a:extLst>
            </p:cNvPr>
            <p:cNvSpPr txBox="1"/>
            <p:nvPr/>
          </p:nvSpPr>
          <p:spPr>
            <a:xfrm>
              <a:off x="9997853" y="3280123"/>
              <a:ext cx="465192" cy="58477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p</a:t>
              </a: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D05702DE-0EA1-B343-9501-D0AB0A11688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65454" y="3491653"/>
            <a:ext cx="164534" cy="23766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8EF45CE7-9B6B-6346-96DB-D4774E2A4FE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89506" y="1828580"/>
            <a:ext cx="164534" cy="23766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354741567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27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311CC4D4-71CF-C648-93DF-A30B4D4C39D0}"/>
              </a:ext>
            </a:extLst>
          </p:cNvPr>
          <p:cNvGrpSpPr/>
          <p:nvPr/>
        </p:nvGrpSpPr>
        <p:grpSpPr>
          <a:xfrm>
            <a:off x="1535058" y="246463"/>
            <a:ext cx="11445877" cy="3392633"/>
            <a:chOff x="1535058" y="246463"/>
            <a:chExt cx="11445877" cy="3392633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FDA51B29-4F13-2446-B72F-962773A21DCF}"/>
                </a:ext>
              </a:extLst>
            </p:cNvPr>
            <p:cNvGrpSpPr/>
            <p:nvPr/>
          </p:nvGrpSpPr>
          <p:grpSpPr>
            <a:xfrm rot="4500000">
              <a:off x="5561680" y="-3780159"/>
              <a:ext cx="3392633" cy="11445877"/>
              <a:chOff x="2137323" y="2926080"/>
              <a:chExt cx="1965611" cy="1965611"/>
            </a:xfrm>
          </p:grpSpPr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D706C12C-EADB-D04C-AEA3-A6D8B0684ADD}"/>
                  </a:ext>
                </a:extLst>
              </p:cNvPr>
              <p:cNvSpPr/>
              <p:nvPr/>
            </p:nvSpPr>
            <p:spPr>
              <a:xfrm>
                <a:off x="2137323" y="2926080"/>
                <a:ext cx="1965611" cy="1965611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C492A15F-3798-AF4C-888A-82C3067AE86C}"/>
                  </a:ext>
                </a:extLst>
              </p:cNvPr>
              <p:cNvSpPr/>
              <p:nvPr/>
            </p:nvSpPr>
            <p:spPr>
              <a:xfrm>
                <a:off x="2226492" y="3015245"/>
                <a:ext cx="1787278" cy="1787278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B155E103-C19E-7F47-9A6A-BCE30559739B}"/>
                  </a:ext>
                </a:extLst>
              </p:cNvPr>
              <p:cNvSpPr/>
              <p:nvPr/>
            </p:nvSpPr>
            <p:spPr>
              <a:xfrm>
                <a:off x="2360511" y="3126552"/>
                <a:ext cx="1519235" cy="1564666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9163635D-16F2-B949-8E32-6A7AA4F25D67}"/>
                  </a:ext>
                </a:extLst>
              </p:cNvPr>
              <p:cNvSpPr/>
              <p:nvPr/>
            </p:nvSpPr>
            <p:spPr>
              <a:xfrm>
                <a:off x="2477518" y="3247059"/>
                <a:ext cx="1285220" cy="1323652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E49DA1F5-F1B1-3246-95DF-DE24DC3ABC9D}"/>
                  </a:ext>
                </a:extLst>
              </p:cNvPr>
              <p:cNvSpPr/>
              <p:nvPr/>
            </p:nvSpPr>
            <p:spPr>
              <a:xfrm>
                <a:off x="2582226" y="3354899"/>
                <a:ext cx="1075803" cy="1107974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792A4E03-6EF1-F94E-95E0-81A4EB514EA7}"/>
                  </a:ext>
                </a:extLst>
              </p:cNvPr>
              <p:cNvSpPr/>
              <p:nvPr/>
            </p:nvSpPr>
            <p:spPr>
              <a:xfrm>
                <a:off x="2675122" y="3404739"/>
                <a:ext cx="890015" cy="1008292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BA62AA1C-889D-D345-9AD1-818CD99AD773}"/>
                  </a:ext>
                </a:extLst>
              </p:cNvPr>
              <p:cNvSpPr/>
              <p:nvPr/>
            </p:nvSpPr>
            <p:spPr>
              <a:xfrm>
                <a:off x="2887426" y="3669225"/>
                <a:ext cx="465404" cy="479320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370943A3-24EF-A94E-803B-761CA3586B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20700000">
              <a:off x="6630089" y="1684625"/>
              <a:ext cx="1282700" cy="50800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9C62D30-CF97-C04A-BE13-5C48ACDB2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 Balls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50105BF4-30B9-4C40-B286-FAF9F6DC6176}"/>
              </a:ext>
            </a:extLst>
          </p:cNvPr>
          <p:cNvGrpSpPr/>
          <p:nvPr/>
        </p:nvGrpSpPr>
        <p:grpSpPr>
          <a:xfrm>
            <a:off x="751840" y="1376143"/>
            <a:ext cx="6736079" cy="6330150"/>
            <a:chOff x="1056641" y="2580667"/>
            <a:chExt cx="4939834" cy="4642150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22491B3D-4F5C-E542-823E-08AC8C1C00DD}"/>
                </a:ext>
              </a:extLst>
            </p:cNvPr>
            <p:cNvGrpSpPr/>
            <p:nvPr/>
          </p:nvGrpSpPr>
          <p:grpSpPr>
            <a:xfrm>
              <a:off x="1056641" y="2580667"/>
              <a:ext cx="4939834" cy="4642150"/>
              <a:chOff x="476893" y="2886960"/>
              <a:chExt cx="3186510" cy="2994485"/>
            </a:xfrm>
          </p:grpSpPr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926FAF6B-50EF-7546-A637-E2B7BC102985}"/>
                  </a:ext>
                </a:extLst>
              </p:cNvPr>
              <p:cNvCxnSpPr/>
              <p:nvPr/>
            </p:nvCxnSpPr>
            <p:spPr>
              <a:xfrm>
                <a:off x="2070148" y="2886960"/>
                <a:ext cx="0" cy="2994485"/>
              </a:xfrm>
              <a:prstGeom prst="straightConnector1">
                <a:avLst/>
              </a:prstGeom>
              <a:ln>
                <a:headEnd type="triangle" w="med" len="med"/>
                <a:tailEnd type="triangle" w="med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9E142B3E-5E94-BB47-9814-CAAD0E9B311B}"/>
                  </a:ext>
                </a:extLst>
              </p:cNvPr>
              <p:cNvCxnSpPr/>
              <p:nvPr/>
            </p:nvCxnSpPr>
            <p:spPr>
              <a:xfrm>
                <a:off x="476893" y="4384202"/>
                <a:ext cx="3186510" cy="0"/>
              </a:xfrm>
              <a:prstGeom prst="straightConnector1">
                <a:avLst/>
              </a:prstGeom>
              <a:ln>
                <a:headEnd type="triangle" w="med" len="med"/>
                <a:tailEnd type="triangle" w="med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E82774F3-8EF7-F345-A013-7DEA860A26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78975" y="5015813"/>
              <a:ext cx="317500" cy="342900"/>
            </a:xfrm>
            <a:prstGeom prst="rect">
              <a:avLst/>
            </a:prstGeom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E2D62D76-7893-A64E-9137-860C900D833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03409" y="2612848"/>
              <a:ext cx="317500" cy="342900"/>
            </a:xfrm>
            <a:prstGeom prst="rect">
              <a:avLst/>
            </a:prstGeom>
          </p:spPr>
        </p:pic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0794C3C1-CB04-5343-8E34-8E84CAD8292A}"/>
              </a:ext>
            </a:extLst>
          </p:cNvPr>
          <p:cNvSpPr txBox="1"/>
          <p:nvPr/>
        </p:nvSpPr>
        <p:spPr>
          <a:xfrm>
            <a:off x="398347" y="5831201"/>
            <a:ext cx="2513830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6">
                    <a:lumMod val="75000"/>
                  </a:schemeClr>
                </a:solidFill>
              </a:rPr>
              <a:t>L</a:t>
            </a:r>
            <a:r>
              <a:rPr lang="en-US" sz="3200" baseline="30000" dirty="0">
                <a:solidFill>
                  <a:schemeClr val="accent6">
                    <a:lumMod val="75000"/>
                  </a:schemeClr>
                </a:solidFill>
              </a:rPr>
              <a:t>2</a:t>
            </a:r>
            <a:r>
              <a:rPr lang="en-US" sz="3200" dirty="0">
                <a:solidFill>
                  <a:schemeClr val="accent6">
                    <a:lumMod val="75000"/>
                  </a:schemeClr>
                </a:solidFill>
              </a:rPr>
              <a:t> Norm Ball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64E64A1-2989-3C47-B5A5-6565400BB223}"/>
              </a:ext>
            </a:extLst>
          </p:cNvPr>
          <p:cNvSpPr/>
          <p:nvPr/>
        </p:nvSpPr>
        <p:spPr>
          <a:xfrm>
            <a:off x="2418265" y="2839454"/>
            <a:ext cx="3429000" cy="3429000"/>
          </a:xfrm>
          <a:prstGeom prst="ellipse">
            <a:avLst/>
          </a:prstGeom>
          <a:solidFill>
            <a:schemeClr val="accent6">
              <a:alpha val="84000"/>
            </a:schemeClr>
          </a:solidFill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C4644D-24D7-A74B-9736-920C47E7EC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2765" y="2811529"/>
            <a:ext cx="774700" cy="508000"/>
          </a:xfrm>
          <a:prstGeom prst="rect">
            <a:avLst/>
          </a:prstGeom>
        </p:spPr>
      </p:pic>
      <p:sp>
        <p:nvSpPr>
          <p:cNvPr id="49" name="Oval 48">
            <a:extLst>
              <a:ext uri="{FF2B5EF4-FFF2-40B4-BE49-F238E27FC236}">
                <a16:creationId xmlns:a16="http://schemas.microsoft.com/office/drawing/2014/main" id="{913A706B-B8AA-D24F-A01A-08EA534C4D66}"/>
              </a:ext>
            </a:extLst>
          </p:cNvPr>
          <p:cNvSpPr/>
          <p:nvPr/>
        </p:nvSpPr>
        <p:spPr>
          <a:xfrm>
            <a:off x="4633364" y="2857669"/>
            <a:ext cx="132572" cy="132572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A266B76-296B-074C-8299-564B8AF8B6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65426" y="5226151"/>
            <a:ext cx="5372100" cy="124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7510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311CC4D4-71CF-C648-93DF-A30B4D4C39D0}"/>
              </a:ext>
            </a:extLst>
          </p:cNvPr>
          <p:cNvGrpSpPr/>
          <p:nvPr/>
        </p:nvGrpSpPr>
        <p:grpSpPr>
          <a:xfrm>
            <a:off x="1535058" y="246463"/>
            <a:ext cx="11445877" cy="3392633"/>
            <a:chOff x="1535058" y="246463"/>
            <a:chExt cx="11445877" cy="3392633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FDA51B29-4F13-2446-B72F-962773A21DCF}"/>
                </a:ext>
              </a:extLst>
            </p:cNvPr>
            <p:cNvGrpSpPr/>
            <p:nvPr/>
          </p:nvGrpSpPr>
          <p:grpSpPr>
            <a:xfrm rot="4500000">
              <a:off x="5561680" y="-3780159"/>
              <a:ext cx="3392633" cy="11445877"/>
              <a:chOff x="2137323" y="2926080"/>
              <a:chExt cx="1965611" cy="1965611"/>
            </a:xfrm>
          </p:grpSpPr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D706C12C-EADB-D04C-AEA3-A6D8B0684ADD}"/>
                  </a:ext>
                </a:extLst>
              </p:cNvPr>
              <p:cNvSpPr/>
              <p:nvPr/>
            </p:nvSpPr>
            <p:spPr>
              <a:xfrm>
                <a:off x="2137323" y="2926080"/>
                <a:ext cx="1965611" cy="1965611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C492A15F-3798-AF4C-888A-82C3067AE86C}"/>
                  </a:ext>
                </a:extLst>
              </p:cNvPr>
              <p:cNvSpPr/>
              <p:nvPr/>
            </p:nvSpPr>
            <p:spPr>
              <a:xfrm>
                <a:off x="2226492" y="3015245"/>
                <a:ext cx="1787278" cy="1787278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B155E103-C19E-7F47-9A6A-BCE30559739B}"/>
                  </a:ext>
                </a:extLst>
              </p:cNvPr>
              <p:cNvSpPr/>
              <p:nvPr/>
            </p:nvSpPr>
            <p:spPr>
              <a:xfrm>
                <a:off x="2360511" y="3126552"/>
                <a:ext cx="1519235" cy="1564666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9163635D-16F2-B949-8E32-6A7AA4F25D67}"/>
                  </a:ext>
                </a:extLst>
              </p:cNvPr>
              <p:cNvSpPr/>
              <p:nvPr/>
            </p:nvSpPr>
            <p:spPr>
              <a:xfrm>
                <a:off x="2477518" y="3247059"/>
                <a:ext cx="1285220" cy="1323652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E49DA1F5-F1B1-3246-95DF-DE24DC3ABC9D}"/>
                  </a:ext>
                </a:extLst>
              </p:cNvPr>
              <p:cNvSpPr/>
              <p:nvPr/>
            </p:nvSpPr>
            <p:spPr>
              <a:xfrm>
                <a:off x="2582226" y="3354899"/>
                <a:ext cx="1075803" cy="1107974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792A4E03-6EF1-F94E-95E0-81A4EB514EA7}"/>
                  </a:ext>
                </a:extLst>
              </p:cNvPr>
              <p:cNvSpPr/>
              <p:nvPr/>
            </p:nvSpPr>
            <p:spPr>
              <a:xfrm>
                <a:off x="2675122" y="3404739"/>
                <a:ext cx="890015" cy="1008292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BA62AA1C-889D-D345-9AD1-818CD99AD773}"/>
                  </a:ext>
                </a:extLst>
              </p:cNvPr>
              <p:cNvSpPr/>
              <p:nvPr/>
            </p:nvSpPr>
            <p:spPr>
              <a:xfrm>
                <a:off x="2887426" y="3669225"/>
                <a:ext cx="465404" cy="479320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370943A3-24EF-A94E-803B-761CA3586B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20700000">
              <a:off x="6630089" y="1684625"/>
              <a:ext cx="1282700" cy="50800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9C62D30-CF97-C04A-BE13-5C48ACDB2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 Balls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50105BF4-30B9-4C40-B286-FAF9F6DC6176}"/>
              </a:ext>
            </a:extLst>
          </p:cNvPr>
          <p:cNvGrpSpPr/>
          <p:nvPr/>
        </p:nvGrpSpPr>
        <p:grpSpPr>
          <a:xfrm>
            <a:off x="751840" y="1376143"/>
            <a:ext cx="6736079" cy="6330150"/>
            <a:chOff x="1056641" y="2580667"/>
            <a:chExt cx="4939834" cy="4642150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22491B3D-4F5C-E542-823E-08AC8C1C00DD}"/>
                </a:ext>
              </a:extLst>
            </p:cNvPr>
            <p:cNvGrpSpPr/>
            <p:nvPr/>
          </p:nvGrpSpPr>
          <p:grpSpPr>
            <a:xfrm>
              <a:off x="1056641" y="2580667"/>
              <a:ext cx="4939834" cy="4642150"/>
              <a:chOff x="476893" y="2886960"/>
              <a:chExt cx="3186510" cy="2994485"/>
            </a:xfrm>
          </p:grpSpPr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926FAF6B-50EF-7546-A637-E2B7BC102985}"/>
                  </a:ext>
                </a:extLst>
              </p:cNvPr>
              <p:cNvCxnSpPr/>
              <p:nvPr/>
            </p:nvCxnSpPr>
            <p:spPr>
              <a:xfrm>
                <a:off x="2070148" y="2886960"/>
                <a:ext cx="0" cy="2994485"/>
              </a:xfrm>
              <a:prstGeom prst="straightConnector1">
                <a:avLst/>
              </a:prstGeom>
              <a:ln>
                <a:headEnd type="triangle" w="med" len="med"/>
                <a:tailEnd type="triangle" w="med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9E142B3E-5E94-BB47-9814-CAAD0E9B311B}"/>
                  </a:ext>
                </a:extLst>
              </p:cNvPr>
              <p:cNvCxnSpPr/>
              <p:nvPr/>
            </p:nvCxnSpPr>
            <p:spPr>
              <a:xfrm>
                <a:off x="476893" y="4384202"/>
                <a:ext cx="3186510" cy="0"/>
              </a:xfrm>
              <a:prstGeom prst="straightConnector1">
                <a:avLst/>
              </a:prstGeom>
              <a:ln>
                <a:headEnd type="triangle" w="med" len="med"/>
                <a:tailEnd type="triangle" w="med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E82774F3-8EF7-F345-A013-7DEA860A26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78975" y="5015813"/>
              <a:ext cx="317500" cy="342900"/>
            </a:xfrm>
            <a:prstGeom prst="rect">
              <a:avLst/>
            </a:prstGeom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E2D62D76-7893-A64E-9137-860C900D833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03409" y="2612848"/>
              <a:ext cx="317500" cy="342900"/>
            </a:xfrm>
            <a:prstGeom prst="rect">
              <a:avLst/>
            </a:prstGeom>
          </p:spPr>
        </p:pic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0794C3C1-CB04-5343-8E34-8E84CAD8292A}"/>
              </a:ext>
            </a:extLst>
          </p:cNvPr>
          <p:cNvSpPr txBox="1"/>
          <p:nvPr/>
        </p:nvSpPr>
        <p:spPr>
          <a:xfrm>
            <a:off x="924101" y="5292973"/>
            <a:ext cx="2513830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6">
                    <a:lumMod val="75000"/>
                  </a:schemeClr>
                </a:solidFill>
              </a:rPr>
              <a:t>L</a:t>
            </a:r>
            <a:r>
              <a:rPr lang="en-US" sz="3200" baseline="30000" dirty="0">
                <a:solidFill>
                  <a:schemeClr val="accent6">
                    <a:lumMod val="75000"/>
                  </a:schemeClr>
                </a:solidFill>
              </a:rPr>
              <a:t>2</a:t>
            </a:r>
            <a:r>
              <a:rPr lang="en-US" sz="3200" dirty="0">
                <a:solidFill>
                  <a:schemeClr val="accent6">
                    <a:lumMod val="75000"/>
                  </a:schemeClr>
                </a:solidFill>
              </a:rPr>
              <a:t> Norm Ball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64E64A1-2989-3C47-B5A5-6565400BB223}"/>
              </a:ext>
            </a:extLst>
          </p:cNvPr>
          <p:cNvSpPr/>
          <p:nvPr/>
        </p:nvSpPr>
        <p:spPr>
          <a:xfrm>
            <a:off x="1743921" y="2174739"/>
            <a:ext cx="4758601" cy="4758601"/>
          </a:xfrm>
          <a:prstGeom prst="ellipse">
            <a:avLst/>
          </a:prstGeom>
          <a:solidFill>
            <a:schemeClr val="accent6">
              <a:alpha val="84000"/>
            </a:schemeClr>
          </a:solidFill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C4644D-24D7-A74B-9736-920C47E7EC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4669" y="2469625"/>
            <a:ext cx="774700" cy="508000"/>
          </a:xfrm>
          <a:prstGeom prst="rect">
            <a:avLst/>
          </a:prstGeom>
        </p:spPr>
      </p:pic>
      <p:sp>
        <p:nvSpPr>
          <p:cNvPr id="49" name="Oval 48">
            <a:extLst>
              <a:ext uri="{FF2B5EF4-FFF2-40B4-BE49-F238E27FC236}">
                <a16:creationId xmlns:a16="http://schemas.microsoft.com/office/drawing/2014/main" id="{913A706B-B8AA-D24F-A01A-08EA534C4D66}"/>
              </a:ext>
            </a:extLst>
          </p:cNvPr>
          <p:cNvSpPr/>
          <p:nvPr/>
        </p:nvSpPr>
        <p:spPr>
          <a:xfrm>
            <a:off x="5396797" y="2537806"/>
            <a:ext cx="132572" cy="132572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A266B76-296B-074C-8299-564B8AF8B6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65426" y="5226151"/>
            <a:ext cx="5372100" cy="124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7486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311CC4D4-71CF-C648-93DF-A30B4D4C39D0}"/>
              </a:ext>
            </a:extLst>
          </p:cNvPr>
          <p:cNvGrpSpPr/>
          <p:nvPr/>
        </p:nvGrpSpPr>
        <p:grpSpPr>
          <a:xfrm>
            <a:off x="1535058" y="246463"/>
            <a:ext cx="11445877" cy="3392633"/>
            <a:chOff x="1535058" y="246463"/>
            <a:chExt cx="11445877" cy="3392633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FDA51B29-4F13-2446-B72F-962773A21DCF}"/>
                </a:ext>
              </a:extLst>
            </p:cNvPr>
            <p:cNvGrpSpPr/>
            <p:nvPr/>
          </p:nvGrpSpPr>
          <p:grpSpPr>
            <a:xfrm rot="4500000">
              <a:off x="5561680" y="-3780159"/>
              <a:ext cx="3392633" cy="11445877"/>
              <a:chOff x="2137323" y="2926080"/>
              <a:chExt cx="1965611" cy="1965611"/>
            </a:xfrm>
          </p:grpSpPr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D706C12C-EADB-D04C-AEA3-A6D8B0684ADD}"/>
                  </a:ext>
                </a:extLst>
              </p:cNvPr>
              <p:cNvSpPr/>
              <p:nvPr/>
            </p:nvSpPr>
            <p:spPr>
              <a:xfrm>
                <a:off x="2137323" y="2926080"/>
                <a:ext cx="1965611" cy="1965611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C492A15F-3798-AF4C-888A-82C3067AE86C}"/>
                  </a:ext>
                </a:extLst>
              </p:cNvPr>
              <p:cNvSpPr/>
              <p:nvPr/>
            </p:nvSpPr>
            <p:spPr>
              <a:xfrm>
                <a:off x="2226492" y="3015245"/>
                <a:ext cx="1787278" cy="1787278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B155E103-C19E-7F47-9A6A-BCE30559739B}"/>
                  </a:ext>
                </a:extLst>
              </p:cNvPr>
              <p:cNvSpPr/>
              <p:nvPr/>
            </p:nvSpPr>
            <p:spPr>
              <a:xfrm>
                <a:off x="2360511" y="3126552"/>
                <a:ext cx="1519235" cy="1564666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9163635D-16F2-B949-8E32-6A7AA4F25D67}"/>
                  </a:ext>
                </a:extLst>
              </p:cNvPr>
              <p:cNvSpPr/>
              <p:nvPr/>
            </p:nvSpPr>
            <p:spPr>
              <a:xfrm>
                <a:off x="2477518" y="3247059"/>
                <a:ext cx="1285220" cy="1323652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E49DA1F5-F1B1-3246-95DF-DE24DC3ABC9D}"/>
                  </a:ext>
                </a:extLst>
              </p:cNvPr>
              <p:cNvSpPr/>
              <p:nvPr/>
            </p:nvSpPr>
            <p:spPr>
              <a:xfrm>
                <a:off x="2582226" y="3354899"/>
                <a:ext cx="1075803" cy="1107974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792A4E03-6EF1-F94E-95E0-81A4EB514EA7}"/>
                  </a:ext>
                </a:extLst>
              </p:cNvPr>
              <p:cNvSpPr/>
              <p:nvPr/>
            </p:nvSpPr>
            <p:spPr>
              <a:xfrm>
                <a:off x="2675122" y="3404739"/>
                <a:ext cx="890015" cy="1008292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BA62AA1C-889D-D345-9AD1-818CD99AD773}"/>
                  </a:ext>
                </a:extLst>
              </p:cNvPr>
              <p:cNvSpPr/>
              <p:nvPr/>
            </p:nvSpPr>
            <p:spPr>
              <a:xfrm>
                <a:off x="2887426" y="3669225"/>
                <a:ext cx="465404" cy="479320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370943A3-24EF-A94E-803B-761CA3586B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20700000">
              <a:off x="6630089" y="1684625"/>
              <a:ext cx="1282700" cy="50800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9C62D30-CF97-C04A-BE13-5C48ACDB2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 Balls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50105BF4-30B9-4C40-B286-FAF9F6DC6176}"/>
              </a:ext>
            </a:extLst>
          </p:cNvPr>
          <p:cNvGrpSpPr/>
          <p:nvPr/>
        </p:nvGrpSpPr>
        <p:grpSpPr>
          <a:xfrm>
            <a:off x="751840" y="1376143"/>
            <a:ext cx="6736079" cy="6330150"/>
            <a:chOff x="1056641" y="2580667"/>
            <a:chExt cx="4939834" cy="4642150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22491B3D-4F5C-E542-823E-08AC8C1C00DD}"/>
                </a:ext>
              </a:extLst>
            </p:cNvPr>
            <p:cNvGrpSpPr/>
            <p:nvPr/>
          </p:nvGrpSpPr>
          <p:grpSpPr>
            <a:xfrm>
              <a:off x="1056641" y="2580667"/>
              <a:ext cx="4939834" cy="4642150"/>
              <a:chOff x="476893" y="2886960"/>
              <a:chExt cx="3186510" cy="2994485"/>
            </a:xfrm>
          </p:grpSpPr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926FAF6B-50EF-7546-A637-E2B7BC102985}"/>
                  </a:ext>
                </a:extLst>
              </p:cNvPr>
              <p:cNvCxnSpPr/>
              <p:nvPr/>
            </p:nvCxnSpPr>
            <p:spPr>
              <a:xfrm>
                <a:off x="2070148" y="2886960"/>
                <a:ext cx="0" cy="2994485"/>
              </a:xfrm>
              <a:prstGeom prst="straightConnector1">
                <a:avLst/>
              </a:prstGeom>
              <a:ln>
                <a:headEnd type="triangle" w="med" len="med"/>
                <a:tailEnd type="triangle" w="med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9E142B3E-5E94-BB47-9814-CAAD0E9B311B}"/>
                  </a:ext>
                </a:extLst>
              </p:cNvPr>
              <p:cNvCxnSpPr/>
              <p:nvPr/>
            </p:nvCxnSpPr>
            <p:spPr>
              <a:xfrm>
                <a:off x="476893" y="4384202"/>
                <a:ext cx="3186510" cy="0"/>
              </a:xfrm>
              <a:prstGeom prst="straightConnector1">
                <a:avLst/>
              </a:prstGeom>
              <a:ln>
                <a:headEnd type="triangle" w="med" len="med"/>
                <a:tailEnd type="triangle" w="med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E82774F3-8EF7-F345-A013-7DEA860A26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78975" y="5015813"/>
              <a:ext cx="317500" cy="342900"/>
            </a:xfrm>
            <a:prstGeom prst="rect">
              <a:avLst/>
            </a:prstGeom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E2D62D76-7893-A64E-9137-860C900D833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03409" y="2612848"/>
              <a:ext cx="317500" cy="342900"/>
            </a:xfrm>
            <a:prstGeom prst="rect">
              <a:avLst/>
            </a:prstGeom>
          </p:spPr>
        </p:pic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0794C3C1-CB04-5343-8E34-8E84CAD8292A}"/>
              </a:ext>
            </a:extLst>
          </p:cNvPr>
          <p:cNvSpPr txBox="1"/>
          <p:nvPr/>
        </p:nvSpPr>
        <p:spPr>
          <a:xfrm>
            <a:off x="924101" y="5292973"/>
            <a:ext cx="2513830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6">
                    <a:lumMod val="75000"/>
                  </a:schemeClr>
                </a:solidFill>
              </a:rPr>
              <a:t>L</a:t>
            </a:r>
            <a:r>
              <a:rPr lang="en-US" sz="3200" baseline="30000" dirty="0">
                <a:solidFill>
                  <a:schemeClr val="accent6">
                    <a:lumMod val="75000"/>
                  </a:schemeClr>
                </a:solidFill>
              </a:rPr>
              <a:t>2</a:t>
            </a:r>
            <a:r>
              <a:rPr lang="en-US" sz="3200" dirty="0">
                <a:solidFill>
                  <a:schemeClr val="accent6">
                    <a:lumMod val="75000"/>
                  </a:schemeClr>
                </a:solidFill>
              </a:rPr>
              <a:t> Norm Ball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64E64A1-2989-3C47-B5A5-6565400BB223}"/>
              </a:ext>
            </a:extLst>
          </p:cNvPr>
          <p:cNvSpPr/>
          <p:nvPr/>
        </p:nvSpPr>
        <p:spPr>
          <a:xfrm>
            <a:off x="3205898" y="3636716"/>
            <a:ext cx="1834646" cy="1834646"/>
          </a:xfrm>
          <a:prstGeom prst="ellipse">
            <a:avLst/>
          </a:prstGeom>
          <a:solidFill>
            <a:schemeClr val="accent6">
              <a:alpha val="84000"/>
            </a:schemeClr>
          </a:solidFill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C4644D-24D7-A74B-9736-920C47E7EC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89406" y="2670528"/>
            <a:ext cx="774700" cy="508000"/>
          </a:xfrm>
          <a:prstGeom prst="rect">
            <a:avLst/>
          </a:prstGeom>
        </p:spPr>
      </p:pic>
      <p:sp>
        <p:nvSpPr>
          <p:cNvPr id="49" name="Oval 48">
            <a:extLst>
              <a:ext uri="{FF2B5EF4-FFF2-40B4-BE49-F238E27FC236}">
                <a16:creationId xmlns:a16="http://schemas.microsoft.com/office/drawing/2014/main" id="{913A706B-B8AA-D24F-A01A-08EA534C4D66}"/>
              </a:ext>
            </a:extLst>
          </p:cNvPr>
          <p:cNvSpPr/>
          <p:nvPr/>
        </p:nvSpPr>
        <p:spPr>
          <a:xfrm>
            <a:off x="4140772" y="3580160"/>
            <a:ext cx="132572" cy="132572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A266B76-296B-074C-8299-564B8AF8B6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65426" y="5226151"/>
            <a:ext cx="5372100" cy="124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9181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311CC4D4-71CF-C648-93DF-A30B4D4C39D0}"/>
              </a:ext>
            </a:extLst>
          </p:cNvPr>
          <p:cNvGrpSpPr/>
          <p:nvPr/>
        </p:nvGrpSpPr>
        <p:grpSpPr>
          <a:xfrm>
            <a:off x="1535058" y="246463"/>
            <a:ext cx="11445877" cy="3392633"/>
            <a:chOff x="1535058" y="246463"/>
            <a:chExt cx="11445877" cy="3392633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FDA51B29-4F13-2446-B72F-962773A21DCF}"/>
                </a:ext>
              </a:extLst>
            </p:cNvPr>
            <p:cNvGrpSpPr/>
            <p:nvPr/>
          </p:nvGrpSpPr>
          <p:grpSpPr>
            <a:xfrm rot="4500000">
              <a:off x="5561680" y="-3780159"/>
              <a:ext cx="3392633" cy="11445877"/>
              <a:chOff x="2137323" y="2926080"/>
              <a:chExt cx="1965611" cy="1965611"/>
            </a:xfrm>
          </p:grpSpPr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D706C12C-EADB-D04C-AEA3-A6D8B0684ADD}"/>
                  </a:ext>
                </a:extLst>
              </p:cNvPr>
              <p:cNvSpPr/>
              <p:nvPr/>
            </p:nvSpPr>
            <p:spPr>
              <a:xfrm>
                <a:off x="2137323" y="2926080"/>
                <a:ext cx="1965611" cy="1965611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C492A15F-3798-AF4C-888A-82C3067AE86C}"/>
                  </a:ext>
                </a:extLst>
              </p:cNvPr>
              <p:cNvSpPr/>
              <p:nvPr/>
            </p:nvSpPr>
            <p:spPr>
              <a:xfrm>
                <a:off x="2226492" y="3015245"/>
                <a:ext cx="1787278" cy="1787278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B155E103-C19E-7F47-9A6A-BCE30559739B}"/>
                  </a:ext>
                </a:extLst>
              </p:cNvPr>
              <p:cNvSpPr/>
              <p:nvPr/>
            </p:nvSpPr>
            <p:spPr>
              <a:xfrm>
                <a:off x="2360511" y="3126552"/>
                <a:ext cx="1519235" cy="1564666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9163635D-16F2-B949-8E32-6A7AA4F25D67}"/>
                  </a:ext>
                </a:extLst>
              </p:cNvPr>
              <p:cNvSpPr/>
              <p:nvPr/>
            </p:nvSpPr>
            <p:spPr>
              <a:xfrm>
                <a:off x="2477518" y="3247059"/>
                <a:ext cx="1285220" cy="1323652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E49DA1F5-F1B1-3246-95DF-DE24DC3ABC9D}"/>
                  </a:ext>
                </a:extLst>
              </p:cNvPr>
              <p:cNvSpPr/>
              <p:nvPr/>
            </p:nvSpPr>
            <p:spPr>
              <a:xfrm>
                <a:off x="2582226" y="3354899"/>
                <a:ext cx="1075803" cy="1107974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792A4E03-6EF1-F94E-95E0-81A4EB514EA7}"/>
                  </a:ext>
                </a:extLst>
              </p:cNvPr>
              <p:cNvSpPr/>
              <p:nvPr/>
            </p:nvSpPr>
            <p:spPr>
              <a:xfrm>
                <a:off x="2675122" y="3404739"/>
                <a:ext cx="890015" cy="1008292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BA62AA1C-889D-D345-9AD1-818CD99AD773}"/>
                  </a:ext>
                </a:extLst>
              </p:cNvPr>
              <p:cNvSpPr/>
              <p:nvPr/>
            </p:nvSpPr>
            <p:spPr>
              <a:xfrm>
                <a:off x="2887426" y="3669225"/>
                <a:ext cx="465404" cy="479320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370943A3-24EF-A94E-803B-761CA3586B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20700000">
              <a:off x="6630089" y="1684625"/>
              <a:ext cx="1282700" cy="50800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9C62D30-CF97-C04A-BE13-5C48ACDB2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 Balls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50105BF4-30B9-4C40-B286-FAF9F6DC6176}"/>
              </a:ext>
            </a:extLst>
          </p:cNvPr>
          <p:cNvGrpSpPr/>
          <p:nvPr/>
        </p:nvGrpSpPr>
        <p:grpSpPr>
          <a:xfrm>
            <a:off x="751840" y="1376143"/>
            <a:ext cx="6736079" cy="6330150"/>
            <a:chOff x="1056641" y="2580667"/>
            <a:chExt cx="4939834" cy="4642150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22491B3D-4F5C-E542-823E-08AC8C1C00DD}"/>
                </a:ext>
              </a:extLst>
            </p:cNvPr>
            <p:cNvGrpSpPr/>
            <p:nvPr/>
          </p:nvGrpSpPr>
          <p:grpSpPr>
            <a:xfrm>
              <a:off x="1056641" y="2580667"/>
              <a:ext cx="4939834" cy="4642150"/>
              <a:chOff x="476893" y="2886960"/>
              <a:chExt cx="3186510" cy="2994485"/>
            </a:xfrm>
          </p:grpSpPr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926FAF6B-50EF-7546-A637-E2B7BC102985}"/>
                  </a:ext>
                </a:extLst>
              </p:cNvPr>
              <p:cNvCxnSpPr/>
              <p:nvPr/>
            </p:nvCxnSpPr>
            <p:spPr>
              <a:xfrm>
                <a:off x="2070148" y="2886960"/>
                <a:ext cx="0" cy="2994485"/>
              </a:xfrm>
              <a:prstGeom prst="straightConnector1">
                <a:avLst/>
              </a:prstGeom>
              <a:ln>
                <a:headEnd type="triangle" w="med" len="med"/>
                <a:tailEnd type="triangle" w="med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9E142B3E-5E94-BB47-9814-CAAD0E9B311B}"/>
                  </a:ext>
                </a:extLst>
              </p:cNvPr>
              <p:cNvCxnSpPr/>
              <p:nvPr/>
            </p:nvCxnSpPr>
            <p:spPr>
              <a:xfrm>
                <a:off x="476893" y="4384202"/>
                <a:ext cx="3186510" cy="0"/>
              </a:xfrm>
              <a:prstGeom prst="straightConnector1">
                <a:avLst/>
              </a:prstGeom>
              <a:ln>
                <a:headEnd type="triangle" w="med" len="med"/>
                <a:tailEnd type="triangle" w="med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E82774F3-8EF7-F345-A013-7DEA860A26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78975" y="5015813"/>
              <a:ext cx="317500" cy="342900"/>
            </a:xfrm>
            <a:prstGeom prst="rect">
              <a:avLst/>
            </a:prstGeom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E2D62D76-7893-A64E-9137-860C900D833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03409" y="2612848"/>
              <a:ext cx="317500" cy="342900"/>
            </a:xfrm>
            <a:prstGeom prst="rect">
              <a:avLst/>
            </a:prstGeom>
          </p:spPr>
        </p:pic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0794C3C1-CB04-5343-8E34-8E84CAD8292A}"/>
              </a:ext>
            </a:extLst>
          </p:cNvPr>
          <p:cNvSpPr txBox="1"/>
          <p:nvPr/>
        </p:nvSpPr>
        <p:spPr>
          <a:xfrm>
            <a:off x="398347" y="5831201"/>
            <a:ext cx="2513830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6">
                    <a:lumMod val="75000"/>
                  </a:schemeClr>
                </a:solidFill>
              </a:rPr>
              <a:t>L</a:t>
            </a:r>
            <a:r>
              <a:rPr lang="en-US" sz="3200" baseline="30000" dirty="0">
                <a:solidFill>
                  <a:schemeClr val="accent6">
                    <a:lumMod val="75000"/>
                  </a:schemeClr>
                </a:solidFill>
              </a:rPr>
              <a:t>2</a:t>
            </a:r>
            <a:r>
              <a:rPr lang="en-US" sz="3200" dirty="0">
                <a:solidFill>
                  <a:schemeClr val="accent6">
                    <a:lumMod val="75000"/>
                  </a:schemeClr>
                </a:solidFill>
              </a:rPr>
              <a:t> Norm Ball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64E64A1-2989-3C47-B5A5-6565400BB223}"/>
              </a:ext>
            </a:extLst>
          </p:cNvPr>
          <p:cNvSpPr/>
          <p:nvPr/>
        </p:nvSpPr>
        <p:spPr>
          <a:xfrm>
            <a:off x="2418265" y="2839454"/>
            <a:ext cx="3429000" cy="3429000"/>
          </a:xfrm>
          <a:prstGeom prst="ellipse">
            <a:avLst/>
          </a:prstGeom>
          <a:solidFill>
            <a:schemeClr val="accent6">
              <a:alpha val="84000"/>
            </a:schemeClr>
          </a:solidFill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C4644D-24D7-A74B-9736-920C47E7EC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2765" y="2811529"/>
            <a:ext cx="774700" cy="508000"/>
          </a:xfrm>
          <a:prstGeom prst="rect">
            <a:avLst/>
          </a:prstGeom>
        </p:spPr>
      </p:pic>
      <p:sp>
        <p:nvSpPr>
          <p:cNvPr id="49" name="Oval 48">
            <a:extLst>
              <a:ext uri="{FF2B5EF4-FFF2-40B4-BE49-F238E27FC236}">
                <a16:creationId xmlns:a16="http://schemas.microsoft.com/office/drawing/2014/main" id="{913A706B-B8AA-D24F-A01A-08EA534C4D66}"/>
              </a:ext>
            </a:extLst>
          </p:cNvPr>
          <p:cNvSpPr/>
          <p:nvPr/>
        </p:nvSpPr>
        <p:spPr>
          <a:xfrm>
            <a:off x="4633364" y="2857669"/>
            <a:ext cx="132572" cy="132572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A266B76-296B-074C-8299-564B8AF8B6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65426" y="5226151"/>
            <a:ext cx="5372100" cy="124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5831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3DA46562-992A-894F-AD84-D23596FCCC28}"/>
              </a:ext>
            </a:extLst>
          </p:cNvPr>
          <p:cNvGrpSpPr/>
          <p:nvPr/>
        </p:nvGrpSpPr>
        <p:grpSpPr>
          <a:xfrm>
            <a:off x="258936" y="1384551"/>
            <a:ext cx="5026291" cy="3478800"/>
            <a:chOff x="258936" y="1199196"/>
            <a:chExt cx="5026291" cy="3478800"/>
          </a:xfrm>
        </p:grpSpPr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95CF5E86-0527-224E-AAD7-27A3AEA0AB0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58936" y="1660476"/>
              <a:ext cx="4946700" cy="3017520"/>
              <a:chOff x="751840" y="246463"/>
              <a:chExt cx="12229095" cy="7459830"/>
            </a:xfrm>
          </p:grpSpPr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D3082EEC-79FA-E74A-BAE4-935BB7B70F36}"/>
                  </a:ext>
                </a:extLst>
              </p:cNvPr>
              <p:cNvGrpSpPr/>
              <p:nvPr/>
            </p:nvGrpSpPr>
            <p:grpSpPr>
              <a:xfrm rot="4500000">
                <a:off x="5561680" y="-3780159"/>
                <a:ext cx="3392633" cy="11445877"/>
                <a:chOff x="2137323" y="2926080"/>
                <a:chExt cx="1965611" cy="1965611"/>
              </a:xfrm>
            </p:grpSpPr>
            <p:sp>
              <p:nvSpPr>
                <p:cNvPr id="66" name="Oval 65">
                  <a:extLst>
                    <a:ext uri="{FF2B5EF4-FFF2-40B4-BE49-F238E27FC236}">
                      <a16:creationId xmlns:a16="http://schemas.microsoft.com/office/drawing/2014/main" id="{95C37902-5C13-5E4E-B364-B895AAF804F0}"/>
                    </a:ext>
                  </a:extLst>
                </p:cNvPr>
                <p:cNvSpPr/>
                <p:nvPr/>
              </p:nvSpPr>
              <p:spPr>
                <a:xfrm>
                  <a:off x="2137323" y="2926080"/>
                  <a:ext cx="1965611" cy="1965611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" name="Oval 66">
                  <a:extLst>
                    <a:ext uri="{FF2B5EF4-FFF2-40B4-BE49-F238E27FC236}">
                      <a16:creationId xmlns:a16="http://schemas.microsoft.com/office/drawing/2014/main" id="{996CBDD7-665F-644B-819B-C5E38C1B6879}"/>
                    </a:ext>
                  </a:extLst>
                </p:cNvPr>
                <p:cNvSpPr/>
                <p:nvPr/>
              </p:nvSpPr>
              <p:spPr>
                <a:xfrm>
                  <a:off x="2226492" y="3015245"/>
                  <a:ext cx="1787278" cy="1787278"/>
                </a:xfrm>
                <a:prstGeom prst="ellipse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" name="Oval 67">
                  <a:extLst>
                    <a:ext uri="{FF2B5EF4-FFF2-40B4-BE49-F238E27FC236}">
                      <a16:creationId xmlns:a16="http://schemas.microsoft.com/office/drawing/2014/main" id="{59DA74D9-6799-5346-BC75-4F6A1308542D}"/>
                    </a:ext>
                  </a:extLst>
                </p:cNvPr>
                <p:cNvSpPr/>
                <p:nvPr/>
              </p:nvSpPr>
              <p:spPr>
                <a:xfrm>
                  <a:off x="2360511" y="3126552"/>
                  <a:ext cx="1519235" cy="1564666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" name="Oval 68">
                  <a:extLst>
                    <a:ext uri="{FF2B5EF4-FFF2-40B4-BE49-F238E27FC236}">
                      <a16:creationId xmlns:a16="http://schemas.microsoft.com/office/drawing/2014/main" id="{3BA09CF6-DB7A-1F48-A2BC-E66478ACCE41}"/>
                    </a:ext>
                  </a:extLst>
                </p:cNvPr>
                <p:cNvSpPr/>
                <p:nvPr/>
              </p:nvSpPr>
              <p:spPr>
                <a:xfrm>
                  <a:off x="2477518" y="3247059"/>
                  <a:ext cx="1285220" cy="1323652"/>
                </a:xfrm>
                <a:prstGeom prst="ellipse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" name="Oval 69">
                  <a:extLst>
                    <a:ext uri="{FF2B5EF4-FFF2-40B4-BE49-F238E27FC236}">
                      <a16:creationId xmlns:a16="http://schemas.microsoft.com/office/drawing/2014/main" id="{1450ED69-3DCB-BA48-AA04-9EFFA48E4EAF}"/>
                    </a:ext>
                  </a:extLst>
                </p:cNvPr>
                <p:cNvSpPr/>
                <p:nvPr/>
              </p:nvSpPr>
              <p:spPr>
                <a:xfrm>
                  <a:off x="2582226" y="3354899"/>
                  <a:ext cx="1075803" cy="1107974"/>
                </a:xfrm>
                <a:prstGeom prst="ellipse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" name="Oval 70">
                  <a:extLst>
                    <a:ext uri="{FF2B5EF4-FFF2-40B4-BE49-F238E27FC236}">
                      <a16:creationId xmlns:a16="http://schemas.microsoft.com/office/drawing/2014/main" id="{27ED6A7F-6BE7-664F-998A-420A99034037}"/>
                    </a:ext>
                  </a:extLst>
                </p:cNvPr>
                <p:cNvSpPr/>
                <p:nvPr/>
              </p:nvSpPr>
              <p:spPr>
                <a:xfrm>
                  <a:off x="2675122" y="3404739"/>
                  <a:ext cx="890015" cy="1008292"/>
                </a:xfrm>
                <a:prstGeom prst="ellipse">
                  <a:avLst/>
                </a:prstGeom>
                <a:solidFill>
                  <a:schemeClr val="accent1">
                    <a:lumMod val="7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" name="Oval 71">
                  <a:extLst>
                    <a:ext uri="{FF2B5EF4-FFF2-40B4-BE49-F238E27FC236}">
                      <a16:creationId xmlns:a16="http://schemas.microsoft.com/office/drawing/2014/main" id="{E1D85466-AF15-EE48-80FD-493DB40F09FA}"/>
                    </a:ext>
                  </a:extLst>
                </p:cNvPr>
                <p:cNvSpPr/>
                <p:nvPr/>
              </p:nvSpPr>
              <p:spPr>
                <a:xfrm>
                  <a:off x="2887426" y="3669225"/>
                  <a:ext cx="465404" cy="479320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6" name="Group 55">
                <a:extLst>
                  <a:ext uri="{FF2B5EF4-FFF2-40B4-BE49-F238E27FC236}">
                    <a16:creationId xmlns:a16="http://schemas.microsoft.com/office/drawing/2014/main" id="{7546A518-4000-8F46-9672-0A1F6267007F}"/>
                  </a:ext>
                </a:extLst>
              </p:cNvPr>
              <p:cNvGrpSpPr/>
              <p:nvPr/>
            </p:nvGrpSpPr>
            <p:grpSpPr>
              <a:xfrm>
                <a:off x="751840" y="1376143"/>
                <a:ext cx="6736079" cy="6330150"/>
                <a:chOff x="1056641" y="2580667"/>
                <a:chExt cx="4939834" cy="4642150"/>
              </a:xfrm>
            </p:grpSpPr>
            <p:grpSp>
              <p:nvGrpSpPr>
                <p:cNvPr id="61" name="Group 60">
                  <a:extLst>
                    <a:ext uri="{FF2B5EF4-FFF2-40B4-BE49-F238E27FC236}">
                      <a16:creationId xmlns:a16="http://schemas.microsoft.com/office/drawing/2014/main" id="{7DB65CDE-C9CA-2C45-8C0E-8BEE12099584}"/>
                    </a:ext>
                  </a:extLst>
                </p:cNvPr>
                <p:cNvGrpSpPr/>
                <p:nvPr/>
              </p:nvGrpSpPr>
              <p:grpSpPr>
                <a:xfrm>
                  <a:off x="1056641" y="2580667"/>
                  <a:ext cx="4939834" cy="4642150"/>
                  <a:chOff x="476893" y="2886960"/>
                  <a:chExt cx="3186510" cy="2994485"/>
                </a:xfrm>
              </p:grpSpPr>
              <p:cxnSp>
                <p:nvCxnSpPr>
                  <p:cNvPr id="64" name="Straight Arrow Connector 63">
                    <a:extLst>
                      <a:ext uri="{FF2B5EF4-FFF2-40B4-BE49-F238E27FC236}">
                        <a16:creationId xmlns:a16="http://schemas.microsoft.com/office/drawing/2014/main" id="{604F3E19-62C0-8D41-A8AA-D37E0CC4F2F4}"/>
                      </a:ext>
                    </a:extLst>
                  </p:cNvPr>
                  <p:cNvCxnSpPr/>
                  <p:nvPr/>
                </p:nvCxnSpPr>
                <p:spPr>
                  <a:xfrm>
                    <a:off x="2070148" y="2886960"/>
                    <a:ext cx="0" cy="2994485"/>
                  </a:xfrm>
                  <a:prstGeom prst="straightConnector1">
                    <a:avLst/>
                  </a:prstGeom>
                  <a:ln>
                    <a:headEnd type="triangle" w="med" len="med"/>
                    <a:tailEnd type="triangle" w="med" len="med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5" name="Straight Arrow Connector 64">
                    <a:extLst>
                      <a:ext uri="{FF2B5EF4-FFF2-40B4-BE49-F238E27FC236}">
                        <a16:creationId xmlns:a16="http://schemas.microsoft.com/office/drawing/2014/main" id="{19F47215-CEFB-BE4C-A25D-435EBE9F57D2}"/>
                      </a:ext>
                    </a:extLst>
                  </p:cNvPr>
                  <p:cNvCxnSpPr/>
                  <p:nvPr/>
                </p:nvCxnSpPr>
                <p:spPr>
                  <a:xfrm>
                    <a:off x="476893" y="4384202"/>
                    <a:ext cx="3186510" cy="0"/>
                  </a:xfrm>
                  <a:prstGeom prst="straightConnector1">
                    <a:avLst/>
                  </a:prstGeom>
                  <a:ln>
                    <a:headEnd type="triangle" w="med" len="med"/>
                    <a:tailEnd type="triangle" w="med" len="med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pic>
              <p:nvPicPr>
                <p:cNvPr id="62" name="Picture 61">
                  <a:extLst>
                    <a:ext uri="{FF2B5EF4-FFF2-40B4-BE49-F238E27FC236}">
                      <a16:creationId xmlns:a16="http://schemas.microsoft.com/office/drawing/2014/main" id="{6AA094CC-7050-284B-954F-91ED832432F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678975" y="5015813"/>
                  <a:ext cx="317500" cy="342900"/>
                </a:xfrm>
                <a:prstGeom prst="rect">
                  <a:avLst/>
                </a:prstGeom>
              </p:spPr>
            </p:pic>
            <p:pic>
              <p:nvPicPr>
                <p:cNvPr id="63" name="Picture 62">
                  <a:extLst>
                    <a:ext uri="{FF2B5EF4-FFF2-40B4-BE49-F238E27FC236}">
                      <a16:creationId xmlns:a16="http://schemas.microsoft.com/office/drawing/2014/main" id="{883BB01B-0F01-B249-BD03-68EC093F910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603409" y="2612848"/>
                  <a:ext cx="317500" cy="342900"/>
                </a:xfrm>
                <a:prstGeom prst="rect">
                  <a:avLst/>
                </a:prstGeom>
              </p:spPr>
            </p:pic>
          </p:grpSp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31F8B0AF-5451-1F41-8605-96AD319A568A}"/>
                  </a:ext>
                </a:extLst>
              </p:cNvPr>
              <p:cNvGrpSpPr/>
              <p:nvPr/>
            </p:nvGrpSpPr>
            <p:grpSpPr>
              <a:xfrm>
                <a:off x="1474127" y="2090004"/>
                <a:ext cx="5270484" cy="4824701"/>
                <a:chOff x="3072383" y="2801981"/>
                <a:chExt cx="2704592" cy="2475834"/>
              </a:xfrm>
            </p:grpSpPr>
            <p:cxnSp>
              <p:nvCxnSpPr>
                <p:cNvPr id="59" name="Straight Connector 58">
                  <a:extLst>
                    <a:ext uri="{FF2B5EF4-FFF2-40B4-BE49-F238E27FC236}">
                      <a16:creationId xmlns:a16="http://schemas.microsoft.com/office/drawing/2014/main" id="{9BCA2790-BAA1-B94E-A952-6B612D656DD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072383" y="4057741"/>
                  <a:ext cx="2704592" cy="0"/>
                </a:xfrm>
                <a:prstGeom prst="line">
                  <a:avLst/>
                </a:prstGeom>
                <a:ln w="76200">
                  <a:solidFill>
                    <a:schemeClr val="accent6"/>
                  </a:solidFill>
                  <a:headEnd type="triangl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Straight Connector 59">
                  <a:extLst>
                    <a:ext uri="{FF2B5EF4-FFF2-40B4-BE49-F238E27FC236}">
                      <a16:creationId xmlns:a16="http://schemas.microsoft.com/office/drawing/2014/main" id="{68720387-0BDD-F949-A547-46A4F0297B4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424892" y="2801981"/>
                  <a:ext cx="0" cy="2475834"/>
                </a:xfrm>
                <a:prstGeom prst="line">
                  <a:avLst/>
                </a:prstGeom>
                <a:ln w="76200">
                  <a:solidFill>
                    <a:schemeClr val="accent6"/>
                  </a:solidFill>
                  <a:headEnd type="triangl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569B9678-479F-E847-8B2B-C3AEDFC5EA5A}"/>
                  </a:ext>
                </a:extLst>
              </p:cNvPr>
              <p:cNvSpPr/>
              <p:nvPr/>
            </p:nvSpPr>
            <p:spPr>
              <a:xfrm>
                <a:off x="4043083" y="2695456"/>
                <a:ext cx="132572" cy="132572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AB8D15C-2B77-FE4B-9619-4882CA1B067C}"/>
                </a:ext>
              </a:extLst>
            </p:cNvPr>
            <p:cNvSpPr/>
            <p:nvPr/>
          </p:nvSpPr>
          <p:spPr>
            <a:xfrm>
              <a:off x="3220865" y="1199196"/>
              <a:ext cx="2064362" cy="3478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4DE96356-FAB8-1A43-9219-D5034ED167D5}"/>
              </a:ext>
            </a:extLst>
          </p:cNvPr>
          <p:cNvGrpSpPr/>
          <p:nvPr/>
        </p:nvGrpSpPr>
        <p:grpSpPr>
          <a:xfrm>
            <a:off x="3220865" y="1384551"/>
            <a:ext cx="4946700" cy="3478800"/>
            <a:chOff x="3220865" y="1199196"/>
            <a:chExt cx="4946700" cy="3478800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BB69A341-B08A-6A49-BC62-1321AE5F4B7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220865" y="1660476"/>
              <a:ext cx="4946700" cy="3017520"/>
              <a:chOff x="751840" y="246463"/>
              <a:chExt cx="12229095" cy="7459830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014C4A93-23B0-654F-A542-B0D3CEB51C3F}"/>
                  </a:ext>
                </a:extLst>
              </p:cNvPr>
              <p:cNvGrpSpPr/>
              <p:nvPr/>
            </p:nvGrpSpPr>
            <p:grpSpPr>
              <a:xfrm rot="4500000">
                <a:off x="5561680" y="-3780159"/>
                <a:ext cx="3392633" cy="11445877"/>
                <a:chOff x="2137323" y="2926080"/>
                <a:chExt cx="1965611" cy="1965611"/>
              </a:xfrm>
            </p:grpSpPr>
            <p:sp>
              <p:nvSpPr>
                <p:cNvPr id="42" name="Oval 41">
                  <a:extLst>
                    <a:ext uri="{FF2B5EF4-FFF2-40B4-BE49-F238E27FC236}">
                      <a16:creationId xmlns:a16="http://schemas.microsoft.com/office/drawing/2014/main" id="{E09058CC-784B-5445-A5C4-653ABD38B562}"/>
                    </a:ext>
                  </a:extLst>
                </p:cNvPr>
                <p:cNvSpPr/>
                <p:nvPr/>
              </p:nvSpPr>
              <p:spPr>
                <a:xfrm>
                  <a:off x="2137323" y="2926080"/>
                  <a:ext cx="1965611" cy="1965611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" name="Oval 42">
                  <a:extLst>
                    <a:ext uri="{FF2B5EF4-FFF2-40B4-BE49-F238E27FC236}">
                      <a16:creationId xmlns:a16="http://schemas.microsoft.com/office/drawing/2014/main" id="{80B5BD43-CFEE-654E-8C62-F57A58B345F9}"/>
                    </a:ext>
                  </a:extLst>
                </p:cNvPr>
                <p:cNvSpPr/>
                <p:nvPr/>
              </p:nvSpPr>
              <p:spPr>
                <a:xfrm>
                  <a:off x="2226492" y="3015245"/>
                  <a:ext cx="1787278" cy="1787278"/>
                </a:xfrm>
                <a:prstGeom prst="ellipse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E631EB6F-817E-8943-8C1B-7BCD5CFD18F2}"/>
                    </a:ext>
                  </a:extLst>
                </p:cNvPr>
                <p:cNvSpPr/>
                <p:nvPr/>
              </p:nvSpPr>
              <p:spPr>
                <a:xfrm>
                  <a:off x="2360511" y="3126552"/>
                  <a:ext cx="1519235" cy="1564666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E58CC359-92E9-B540-BFFB-B3F40EFEFC8D}"/>
                    </a:ext>
                  </a:extLst>
                </p:cNvPr>
                <p:cNvSpPr/>
                <p:nvPr/>
              </p:nvSpPr>
              <p:spPr>
                <a:xfrm>
                  <a:off x="2477518" y="3247059"/>
                  <a:ext cx="1285220" cy="1323652"/>
                </a:xfrm>
                <a:prstGeom prst="ellipse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94237FE5-35D0-7C4D-93D3-F387EFE6264B}"/>
                    </a:ext>
                  </a:extLst>
                </p:cNvPr>
                <p:cNvSpPr/>
                <p:nvPr/>
              </p:nvSpPr>
              <p:spPr>
                <a:xfrm>
                  <a:off x="2582226" y="3354899"/>
                  <a:ext cx="1075803" cy="1107974"/>
                </a:xfrm>
                <a:prstGeom prst="ellipse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8959336E-2202-9F4F-B3F0-8B313187DBE2}"/>
                    </a:ext>
                  </a:extLst>
                </p:cNvPr>
                <p:cNvSpPr/>
                <p:nvPr/>
              </p:nvSpPr>
              <p:spPr>
                <a:xfrm>
                  <a:off x="2675122" y="3404739"/>
                  <a:ext cx="890015" cy="1008292"/>
                </a:xfrm>
                <a:prstGeom prst="ellipse">
                  <a:avLst/>
                </a:prstGeom>
                <a:solidFill>
                  <a:schemeClr val="accent1">
                    <a:lumMod val="7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D6ED36B1-47CC-2547-A406-7D905FE67E10}"/>
                    </a:ext>
                  </a:extLst>
                </p:cNvPr>
                <p:cNvSpPr/>
                <p:nvPr/>
              </p:nvSpPr>
              <p:spPr>
                <a:xfrm>
                  <a:off x="2887426" y="3669225"/>
                  <a:ext cx="465404" cy="479320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7AD61369-2D82-B144-AD91-CB54F8BE20EB}"/>
                  </a:ext>
                </a:extLst>
              </p:cNvPr>
              <p:cNvGrpSpPr/>
              <p:nvPr/>
            </p:nvGrpSpPr>
            <p:grpSpPr>
              <a:xfrm>
                <a:off x="751840" y="1376143"/>
                <a:ext cx="6736079" cy="6330150"/>
                <a:chOff x="1056641" y="2580667"/>
                <a:chExt cx="4939834" cy="4642150"/>
              </a:xfrm>
            </p:grpSpPr>
            <p:grpSp>
              <p:nvGrpSpPr>
                <p:cNvPr id="36" name="Group 35">
                  <a:extLst>
                    <a:ext uri="{FF2B5EF4-FFF2-40B4-BE49-F238E27FC236}">
                      <a16:creationId xmlns:a16="http://schemas.microsoft.com/office/drawing/2014/main" id="{8F6AC507-E227-8A42-9A8E-34653BF629CC}"/>
                    </a:ext>
                  </a:extLst>
                </p:cNvPr>
                <p:cNvGrpSpPr/>
                <p:nvPr/>
              </p:nvGrpSpPr>
              <p:grpSpPr>
                <a:xfrm>
                  <a:off x="1056641" y="2580667"/>
                  <a:ext cx="4939834" cy="4642150"/>
                  <a:chOff x="476893" y="2886960"/>
                  <a:chExt cx="3186510" cy="2994485"/>
                </a:xfrm>
              </p:grpSpPr>
              <p:cxnSp>
                <p:nvCxnSpPr>
                  <p:cNvPr id="40" name="Straight Arrow Connector 39">
                    <a:extLst>
                      <a:ext uri="{FF2B5EF4-FFF2-40B4-BE49-F238E27FC236}">
                        <a16:creationId xmlns:a16="http://schemas.microsoft.com/office/drawing/2014/main" id="{F6AEBDF0-B0D3-A646-9561-BED04A3E0EFF}"/>
                      </a:ext>
                    </a:extLst>
                  </p:cNvPr>
                  <p:cNvCxnSpPr/>
                  <p:nvPr/>
                </p:nvCxnSpPr>
                <p:spPr>
                  <a:xfrm>
                    <a:off x="2070148" y="2886960"/>
                    <a:ext cx="0" cy="2994485"/>
                  </a:xfrm>
                  <a:prstGeom prst="straightConnector1">
                    <a:avLst/>
                  </a:prstGeom>
                  <a:ln>
                    <a:headEnd type="triangle" w="med" len="med"/>
                    <a:tailEnd type="triangle" w="med" len="med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1" name="Straight Arrow Connector 40">
                    <a:extLst>
                      <a:ext uri="{FF2B5EF4-FFF2-40B4-BE49-F238E27FC236}">
                        <a16:creationId xmlns:a16="http://schemas.microsoft.com/office/drawing/2014/main" id="{B30A3233-00F1-C349-B1A9-172C87ED6116}"/>
                      </a:ext>
                    </a:extLst>
                  </p:cNvPr>
                  <p:cNvCxnSpPr/>
                  <p:nvPr/>
                </p:nvCxnSpPr>
                <p:spPr>
                  <a:xfrm>
                    <a:off x="476893" y="4384202"/>
                    <a:ext cx="3186510" cy="0"/>
                  </a:xfrm>
                  <a:prstGeom prst="straightConnector1">
                    <a:avLst/>
                  </a:prstGeom>
                  <a:ln>
                    <a:headEnd type="triangle" w="med" len="med"/>
                    <a:tailEnd type="triangle" w="med" len="med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pic>
              <p:nvPicPr>
                <p:cNvPr id="37" name="Picture 36">
                  <a:extLst>
                    <a:ext uri="{FF2B5EF4-FFF2-40B4-BE49-F238E27FC236}">
                      <a16:creationId xmlns:a16="http://schemas.microsoft.com/office/drawing/2014/main" id="{3738A27C-9097-1149-B4A7-7F19689A9A6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678975" y="5015813"/>
                  <a:ext cx="317500" cy="342900"/>
                </a:xfrm>
                <a:prstGeom prst="rect">
                  <a:avLst/>
                </a:prstGeom>
              </p:spPr>
            </p:pic>
            <p:pic>
              <p:nvPicPr>
                <p:cNvPr id="39" name="Picture 38">
                  <a:extLst>
                    <a:ext uri="{FF2B5EF4-FFF2-40B4-BE49-F238E27FC236}">
                      <a16:creationId xmlns:a16="http://schemas.microsoft.com/office/drawing/2014/main" id="{3373856B-9B6C-3B43-BB1E-7B3E7428E94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603409" y="2612848"/>
                  <a:ext cx="317500" cy="342900"/>
                </a:xfrm>
                <a:prstGeom prst="rect">
                  <a:avLst/>
                </a:prstGeom>
              </p:spPr>
            </p:pic>
          </p:grp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DED31D5A-000F-5E46-A0DC-7C1C4B3E0B74}"/>
                  </a:ext>
                </a:extLst>
              </p:cNvPr>
              <p:cNvSpPr/>
              <p:nvPr/>
            </p:nvSpPr>
            <p:spPr>
              <a:xfrm rot="2700000">
                <a:off x="2889017" y="3324028"/>
                <a:ext cx="2457347" cy="2457347"/>
              </a:xfrm>
              <a:prstGeom prst="rect">
                <a:avLst/>
              </a:prstGeom>
              <a:solidFill>
                <a:schemeClr val="accent6">
                  <a:alpha val="83000"/>
                </a:schemeClr>
              </a:solidFill>
              <a:ln/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027675A2-B0E2-E442-AEA1-D9FF2D7EFD56}"/>
                  </a:ext>
                </a:extLst>
              </p:cNvPr>
              <p:cNvSpPr/>
              <p:nvPr/>
            </p:nvSpPr>
            <p:spPr>
              <a:xfrm>
                <a:off x="4043083" y="2695456"/>
                <a:ext cx="132572" cy="132572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1E8BC36C-76CE-2942-8936-45B27DA483F7}"/>
                </a:ext>
              </a:extLst>
            </p:cNvPr>
            <p:cNvSpPr/>
            <p:nvPr/>
          </p:nvSpPr>
          <p:spPr>
            <a:xfrm>
              <a:off x="6067343" y="1199196"/>
              <a:ext cx="2064362" cy="3478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DA51B29-4F13-2446-B72F-962773A21DCF}"/>
              </a:ext>
            </a:extLst>
          </p:cNvPr>
          <p:cNvGrpSpPr/>
          <p:nvPr/>
        </p:nvGrpSpPr>
        <p:grpSpPr>
          <a:xfrm rot="4500000">
            <a:off x="8128387" y="217052"/>
            <a:ext cx="1372329" cy="4629886"/>
            <a:chOff x="2137323" y="2926080"/>
            <a:chExt cx="1965611" cy="1965611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D706C12C-EADB-D04C-AEA3-A6D8B0684ADD}"/>
                </a:ext>
              </a:extLst>
            </p:cNvPr>
            <p:cNvSpPr/>
            <p:nvPr/>
          </p:nvSpPr>
          <p:spPr>
            <a:xfrm>
              <a:off x="2137323" y="2926080"/>
              <a:ext cx="1965611" cy="196561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C492A15F-3798-AF4C-888A-82C3067AE86C}"/>
                </a:ext>
              </a:extLst>
            </p:cNvPr>
            <p:cNvSpPr/>
            <p:nvPr/>
          </p:nvSpPr>
          <p:spPr>
            <a:xfrm>
              <a:off x="2226492" y="3015245"/>
              <a:ext cx="1787278" cy="178727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B155E103-C19E-7F47-9A6A-BCE30559739B}"/>
                </a:ext>
              </a:extLst>
            </p:cNvPr>
            <p:cNvSpPr/>
            <p:nvPr/>
          </p:nvSpPr>
          <p:spPr>
            <a:xfrm>
              <a:off x="2360511" y="3126552"/>
              <a:ext cx="1519235" cy="1564666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9163635D-16F2-B949-8E32-6A7AA4F25D67}"/>
                </a:ext>
              </a:extLst>
            </p:cNvPr>
            <p:cNvSpPr/>
            <p:nvPr/>
          </p:nvSpPr>
          <p:spPr>
            <a:xfrm>
              <a:off x="2477518" y="3247059"/>
              <a:ext cx="1285220" cy="1323652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E49DA1F5-F1B1-3246-95DF-DE24DC3ABC9D}"/>
                </a:ext>
              </a:extLst>
            </p:cNvPr>
            <p:cNvSpPr/>
            <p:nvPr/>
          </p:nvSpPr>
          <p:spPr>
            <a:xfrm>
              <a:off x="2582226" y="3354899"/>
              <a:ext cx="1075803" cy="110797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792A4E03-6EF1-F94E-95E0-81A4EB514EA7}"/>
                </a:ext>
              </a:extLst>
            </p:cNvPr>
            <p:cNvSpPr/>
            <p:nvPr/>
          </p:nvSpPr>
          <p:spPr>
            <a:xfrm>
              <a:off x="2675122" y="3404739"/>
              <a:ext cx="890015" cy="1008292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BA62AA1C-889D-D345-9AD1-818CD99AD773}"/>
                </a:ext>
              </a:extLst>
            </p:cNvPr>
            <p:cNvSpPr/>
            <p:nvPr/>
          </p:nvSpPr>
          <p:spPr>
            <a:xfrm>
              <a:off x="2887426" y="3669225"/>
              <a:ext cx="465404" cy="479320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50105BF4-30B9-4C40-B286-FAF9F6DC6176}"/>
              </a:ext>
            </a:extLst>
          </p:cNvPr>
          <p:cNvGrpSpPr/>
          <p:nvPr/>
        </p:nvGrpSpPr>
        <p:grpSpPr>
          <a:xfrm>
            <a:off x="6182794" y="2302789"/>
            <a:ext cx="2724761" cy="2560562"/>
            <a:chOff x="1056641" y="2580667"/>
            <a:chExt cx="4939834" cy="4642150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22491B3D-4F5C-E542-823E-08AC8C1C00DD}"/>
                </a:ext>
              </a:extLst>
            </p:cNvPr>
            <p:cNvGrpSpPr/>
            <p:nvPr/>
          </p:nvGrpSpPr>
          <p:grpSpPr>
            <a:xfrm>
              <a:off x="1056641" y="2580667"/>
              <a:ext cx="4939834" cy="4642150"/>
              <a:chOff x="476893" y="2886960"/>
              <a:chExt cx="3186510" cy="2994485"/>
            </a:xfrm>
          </p:grpSpPr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926FAF6B-50EF-7546-A637-E2B7BC102985}"/>
                  </a:ext>
                </a:extLst>
              </p:cNvPr>
              <p:cNvCxnSpPr/>
              <p:nvPr/>
            </p:nvCxnSpPr>
            <p:spPr>
              <a:xfrm>
                <a:off x="2070148" y="2886960"/>
                <a:ext cx="0" cy="2994485"/>
              </a:xfrm>
              <a:prstGeom prst="straightConnector1">
                <a:avLst/>
              </a:prstGeom>
              <a:ln>
                <a:headEnd type="triangle" w="med" len="med"/>
                <a:tailEnd type="triangle" w="med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9E142B3E-5E94-BB47-9814-CAAD0E9B311B}"/>
                  </a:ext>
                </a:extLst>
              </p:cNvPr>
              <p:cNvCxnSpPr/>
              <p:nvPr/>
            </p:nvCxnSpPr>
            <p:spPr>
              <a:xfrm>
                <a:off x="476893" y="4384202"/>
                <a:ext cx="3186510" cy="0"/>
              </a:xfrm>
              <a:prstGeom prst="straightConnector1">
                <a:avLst/>
              </a:prstGeom>
              <a:ln>
                <a:headEnd type="triangle" w="med" len="med"/>
                <a:tailEnd type="triangle" w="med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E82774F3-8EF7-F345-A013-7DEA860A26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678975" y="5015813"/>
              <a:ext cx="317500" cy="342900"/>
            </a:xfrm>
            <a:prstGeom prst="rect">
              <a:avLst/>
            </a:prstGeom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E2D62D76-7893-A64E-9137-860C900D833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603409" y="2612848"/>
              <a:ext cx="317500" cy="342900"/>
            </a:xfrm>
            <a:prstGeom prst="rect">
              <a:avLst/>
            </a:prstGeom>
          </p:spPr>
        </p:pic>
      </p:grpSp>
      <p:sp>
        <p:nvSpPr>
          <p:cNvPr id="5" name="Oval 4">
            <a:extLst>
              <a:ext uri="{FF2B5EF4-FFF2-40B4-BE49-F238E27FC236}">
                <a16:creationId xmlns:a16="http://schemas.microsoft.com/office/drawing/2014/main" id="{564E64A1-2989-3C47-B5A5-6565400BB223}"/>
              </a:ext>
            </a:extLst>
          </p:cNvPr>
          <p:cNvSpPr/>
          <p:nvPr/>
        </p:nvSpPr>
        <p:spPr>
          <a:xfrm>
            <a:off x="6856867" y="2894702"/>
            <a:ext cx="1387039" cy="1387039"/>
          </a:xfrm>
          <a:prstGeom prst="ellipse">
            <a:avLst/>
          </a:prstGeom>
          <a:solidFill>
            <a:schemeClr val="accent6">
              <a:alpha val="84000"/>
            </a:schemeClr>
          </a:solidFill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913A706B-B8AA-D24F-A01A-08EA534C4D66}"/>
              </a:ext>
            </a:extLst>
          </p:cNvPr>
          <p:cNvSpPr/>
          <p:nvPr/>
        </p:nvSpPr>
        <p:spPr>
          <a:xfrm>
            <a:off x="7752880" y="2902070"/>
            <a:ext cx="53626" cy="53626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61D9301E-6F91-374F-A763-284664F8ACFB}"/>
              </a:ext>
            </a:extLst>
          </p:cNvPr>
          <p:cNvSpPr/>
          <p:nvPr/>
        </p:nvSpPr>
        <p:spPr>
          <a:xfrm>
            <a:off x="9032670" y="1354837"/>
            <a:ext cx="2064362" cy="3478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794C3C1-CB04-5343-8E34-8E84CAD8292A}"/>
              </a:ext>
            </a:extLst>
          </p:cNvPr>
          <p:cNvSpPr txBox="1"/>
          <p:nvPr/>
        </p:nvSpPr>
        <p:spPr>
          <a:xfrm>
            <a:off x="6381771" y="1193154"/>
            <a:ext cx="2513830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6">
                    <a:lumMod val="75000"/>
                  </a:schemeClr>
                </a:solidFill>
              </a:rPr>
              <a:t>L</a:t>
            </a:r>
            <a:r>
              <a:rPr lang="en-US" sz="3200" baseline="30000" dirty="0">
                <a:solidFill>
                  <a:schemeClr val="accent6">
                    <a:lumMod val="75000"/>
                  </a:schemeClr>
                </a:solidFill>
              </a:rPr>
              <a:t>2</a:t>
            </a:r>
            <a:r>
              <a:rPr lang="en-US" sz="3200" dirty="0">
                <a:solidFill>
                  <a:schemeClr val="accent6">
                    <a:lumMod val="75000"/>
                  </a:schemeClr>
                </a:solidFill>
              </a:rPr>
              <a:t> Norm Ball</a:t>
            </a: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2EDE47FA-06F3-6A42-90AF-61734D7C9DC2}"/>
              </a:ext>
            </a:extLst>
          </p:cNvPr>
          <p:cNvGrpSpPr>
            <a:grpSpLocks noChangeAspect="1"/>
          </p:cNvGrpSpPr>
          <p:nvPr/>
        </p:nvGrpSpPr>
        <p:grpSpPr>
          <a:xfrm>
            <a:off x="9144722" y="1845831"/>
            <a:ext cx="4946700" cy="3017520"/>
            <a:chOff x="751840" y="246463"/>
            <a:chExt cx="12229095" cy="7459830"/>
          </a:xfrm>
        </p:grpSpPr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57EFFC52-5253-FA42-ABD7-DC8AAD732601}"/>
                </a:ext>
              </a:extLst>
            </p:cNvPr>
            <p:cNvGrpSpPr/>
            <p:nvPr/>
          </p:nvGrpSpPr>
          <p:grpSpPr>
            <a:xfrm rot="4500000">
              <a:off x="5561680" y="-3780159"/>
              <a:ext cx="3392633" cy="11445877"/>
              <a:chOff x="2137323" y="2926080"/>
              <a:chExt cx="1965611" cy="1965611"/>
            </a:xfrm>
          </p:grpSpPr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6337E5FC-7332-BC42-AA74-9CE26A79AF08}"/>
                  </a:ext>
                </a:extLst>
              </p:cNvPr>
              <p:cNvSpPr/>
              <p:nvPr/>
            </p:nvSpPr>
            <p:spPr>
              <a:xfrm>
                <a:off x="2137323" y="2926080"/>
                <a:ext cx="1965611" cy="1965611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68F2F316-2E48-604D-B222-B559609A4A4D}"/>
                  </a:ext>
                </a:extLst>
              </p:cNvPr>
              <p:cNvSpPr/>
              <p:nvPr/>
            </p:nvSpPr>
            <p:spPr>
              <a:xfrm>
                <a:off x="2226492" y="3015245"/>
                <a:ext cx="1787278" cy="1787278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CD964CFC-1B85-8A4C-B0D5-724DF1D69AA8}"/>
                  </a:ext>
                </a:extLst>
              </p:cNvPr>
              <p:cNvSpPr/>
              <p:nvPr/>
            </p:nvSpPr>
            <p:spPr>
              <a:xfrm>
                <a:off x="2360511" y="3126552"/>
                <a:ext cx="1519235" cy="1564666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69ACF237-0CAF-E240-BEB6-BFC1FBF22AD2}"/>
                  </a:ext>
                </a:extLst>
              </p:cNvPr>
              <p:cNvSpPr/>
              <p:nvPr/>
            </p:nvSpPr>
            <p:spPr>
              <a:xfrm>
                <a:off x="2477518" y="3247059"/>
                <a:ext cx="1285220" cy="1323652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Oval 86">
                <a:extLst>
                  <a:ext uri="{FF2B5EF4-FFF2-40B4-BE49-F238E27FC236}">
                    <a16:creationId xmlns:a16="http://schemas.microsoft.com/office/drawing/2014/main" id="{ADCD0F88-04F7-8D45-AD9E-B94E0FC32593}"/>
                  </a:ext>
                </a:extLst>
              </p:cNvPr>
              <p:cNvSpPr/>
              <p:nvPr/>
            </p:nvSpPr>
            <p:spPr>
              <a:xfrm>
                <a:off x="2582226" y="3354899"/>
                <a:ext cx="1075803" cy="1107974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D42EA7BB-7166-4247-90EC-68A46F3E34F6}"/>
                  </a:ext>
                </a:extLst>
              </p:cNvPr>
              <p:cNvSpPr/>
              <p:nvPr/>
            </p:nvSpPr>
            <p:spPr>
              <a:xfrm>
                <a:off x="2675122" y="3404739"/>
                <a:ext cx="890015" cy="1008292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B43DFEEA-AE8A-F94B-B7D9-E7841CAB3356}"/>
                  </a:ext>
                </a:extLst>
              </p:cNvPr>
              <p:cNvSpPr/>
              <p:nvPr/>
            </p:nvSpPr>
            <p:spPr>
              <a:xfrm>
                <a:off x="2887426" y="3669225"/>
                <a:ext cx="465404" cy="479320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91F55026-79CC-3647-83BB-F2489993276A}"/>
                </a:ext>
              </a:extLst>
            </p:cNvPr>
            <p:cNvGrpSpPr/>
            <p:nvPr/>
          </p:nvGrpSpPr>
          <p:grpSpPr>
            <a:xfrm>
              <a:off x="751840" y="1376143"/>
              <a:ext cx="6736079" cy="6330150"/>
              <a:chOff x="1056641" y="2580667"/>
              <a:chExt cx="4939834" cy="4642150"/>
            </a:xfrm>
          </p:grpSpPr>
          <p:grpSp>
            <p:nvGrpSpPr>
              <p:cNvPr id="78" name="Group 77">
                <a:extLst>
                  <a:ext uri="{FF2B5EF4-FFF2-40B4-BE49-F238E27FC236}">
                    <a16:creationId xmlns:a16="http://schemas.microsoft.com/office/drawing/2014/main" id="{85E67C67-0A3F-C145-A67A-4A92BE371E22}"/>
                  </a:ext>
                </a:extLst>
              </p:cNvPr>
              <p:cNvGrpSpPr/>
              <p:nvPr/>
            </p:nvGrpSpPr>
            <p:grpSpPr>
              <a:xfrm>
                <a:off x="1056641" y="2580667"/>
                <a:ext cx="4939834" cy="4642150"/>
                <a:chOff x="476893" y="2886960"/>
                <a:chExt cx="3186510" cy="2994485"/>
              </a:xfrm>
            </p:grpSpPr>
            <p:cxnSp>
              <p:nvCxnSpPr>
                <p:cNvPr id="81" name="Straight Arrow Connector 80">
                  <a:extLst>
                    <a:ext uri="{FF2B5EF4-FFF2-40B4-BE49-F238E27FC236}">
                      <a16:creationId xmlns:a16="http://schemas.microsoft.com/office/drawing/2014/main" id="{FD7C2740-8B3A-5C41-A572-831ECC9F05B1}"/>
                    </a:ext>
                  </a:extLst>
                </p:cNvPr>
                <p:cNvCxnSpPr/>
                <p:nvPr/>
              </p:nvCxnSpPr>
              <p:spPr>
                <a:xfrm>
                  <a:off x="2070148" y="2886960"/>
                  <a:ext cx="0" cy="2994485"/>
                </a:xfrm>
                <a:prstGeom prst="straightConnector1">
                  <a:avLst/>
                </a:prstGeom>
                <a:ln>
                  <a:headEnd type="triangle" w="med" len="med"/>
                  <a:tailEnd type="triangle" w="med" len="med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2" name="Straight Arrow Connector 81">
                  <a:extLst>
                    <a:ext uri="{FF2B5EF4-FFF2-40B4-BE49-F238E27FC236}">
                      <a16:creationId xmlns:a16="http://schemas.microsoft.com/office/drawing/2014/main" id="{EDF500E9-6BAB-2742-BDBC-50253874E252}"/>
                    </a:ext>
                  </a:extLst>
                </p:cNvPr>
                <p:cNvCxnSpPr/>
                <p:nvPr/>
              </p:nvCxnSpPr>
              <p:spPr>
                <a:xfrm>
                  <a:off x="476893" y="4384202"/>
                  <a:ext cx="3186510" cy="0"/>
                </a:xfrm>
                <a:prstGeom prst="straightConnector1">
                  <a:avLst/>
                </a:prstGeom>
                <a:ln>
                  <a:headEnd type="triangle" w="med" len="med"/>
                  <a:tailEnd type="triangle" w="med" len="med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79" name="Picture 78">
                <a:extLst>
                  <a:ext uri="{FF2B5EF4-FFF2-40B4-BE49-F238E27FC236}">
                    <a16:creationId xmlns:a16="http://schemas.microsoft.com/office/drawing/2014/main" id="{9F931F83-D090-1245-9A4A-BADB440560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678975" y="5015813"/>
                <a:ext cx="317500" cy="342900"/>
              </a:xfrm>
              <a:prstGeom prst="rect">
                <a:avLst/>
              </a:prstGeom>
            </p:spPr>
          </p:pic>
          <p:pic>
            <p:nvPicPr>
              <p:cNvPr id="80" name="Picture 79">
                <a:extLst>
                  <a:ext uri="{FF2B5EF4-FFF2-40B4-BE49-F238E27FC236}">
                    <a16:creationId xmlns:a16="http://schemas.microsoft.com/office/drawing/2014/main" id="{10BE10CF-4EBC-F34B-8FE8-6990BB8E8E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603409" y="2612848"/>
                <a:ext cx="317500" cy="342900"/>
              </a:xfrm>
              <a:prstGeom prst="rect">
                <a:avLst/>
              </a:prstGeom>
            </p:spPr>
          </p:pic>
        </p:grp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3D595F77-B3ED-DB4C-8BDE-C8D2E249F69A}"/>
                </a:ext>
              </a:extLst>
            </p:cNvPr>
            <p:cNvSpPr/>
            <p:nvPr/>
          </p:nvSpPr>
          <p:spPr>
            <a:xfrm>
              <a:off x="2418267" y="2839456"/>
              <a:ext cx="3429002" cy="3429002"/>
            </a:xfrm>
            <a:custGeom>
              <a:avLst/>
              <a:gdLst>
                <a:gd name="connsiteX0" fmla="*/ 0 w 1387039"/>
                <a:gd name="connsiteY0" fmla="*/ 693520 h 1387039"/>
                <a:gd name="connsiteX1" fmla="*/ 693520 w 1387039"/>
                <a:gd name="connsiteY1" fmla="*/ 0 h 1387039"/>
                <a:gd name="connsiteX2" fmla="*/ 1387040 w 1387039"/>
                <a:gd name="connsiteY2" fmla="*/ 693520 h 1387039"/>
                <a:gd name="connsiteX3" fmla="*/ 693520 w 1387039"/>
                <a:gd name="connsiteY3" fmla="*/ 1387040 h 1387039"/>
                <a:gd name="connsiteX4" fmla="*/ 0 w 1387039"/>
                <a:gd name="connsiteY4" fmla="*/ 693520 h 1387039"/>
                <a:gd name="connsiteX0" fmla="*/ 0 w 1387040"/>
                <a:gd name="connsiteY0" fmla="*/ 693520 h 1387040"/>
                <a:gd name="connsiteX1" fmla="*/ 693520 w 1387040"/>
                <a:gd name="connsiteY1" fmla="*/ 0 h 1387040"/>
                <a:gd name="connsiteX2" fmla="*/ 1387040 w 1387040"/>
                <a:gd name="connsiteY2" fmla="*/ 693520 h 1387040"/>
                <a:gd name="connsiteX3" fmla="*/ 693520 w 1387040"/>
                <a:gd name="connsiteY3" fmla="*/ 1387040 h 1387040"/>
                <a:gd name="connsiteX4" fmla="*/ 0 w 1387040"/>
                <a:gd name="connsiteY4" fmla="*/ 693520 h 1387040"/>
                <a:gd name="connsiteX0" fmla="*/ 0 w 1387040"/>
                <a:gd name="connsiteY0" fmla="*/ 693520 h 1387040"/>
                <a:gd name="connsiteX1" fmla="*/ 693520 w 1387040"/>
                <a:gd name="connsiteY1" fmla="*/ 0 h 1387040"/>
                <a:gd name="connsiteX2" fmla="*/ 1387040 w 1387040"/>
                <a:gd name="connsiteY2" fmla="*/ 693520 h 1387040"/>
                <a:gd name="connsiteX3" fmla="*/ 693520 w 1387040"/>
                <a:gd name="connsiteY3" fmla="*/ 1387040 h 1387040"/>
                <a:gd name="connsiteX4" fmla="*/ 0 w 1387040"/>
                <a:gd name="connsiteY4" fmla="*/ 693520 h 1387040"/>
                <a:gd name="connsiteX0" fmla="*/ 0 w 1387040"/>
                <a:gd name="connsiteY0" fmla="*/ 693520 h 1387040"/>
                <a:gd name="connsiteX1" fmla="*/ 693520 w 1387040"/>
                <a:gd name="connsiteY1" fmla="*/ 0 h 1387040"/>
                <a:gd name="connsiteX2" fmla="*/ 1387040 w 1387040"/>
                <a:gd name="connsiteY2" fmla="*/ 693520 h 1387040"/>
                <a:gd name="connsiteX3" fmla="*/ 693520 w 1387040"/>
                <a:gd name="connsiteY3" fmla="*/ 1387040 h 1387040"/>
                <a:gd name="connsiteX4" fmla="*/ 0 w 1387040"/>
                <a:gd name="connsiteY4" fmla="*/ 693520 h 1387040"/>
                <a:gd name="connsiteX0" fmla="*/ 0 w 1387040"/>
                <a:gd name="connsiteY0" fmla="*/ 693520 h 1387040"/>
                <a:gd name="connsiteX1" fmla="*/ 693520 w 1387040"/>
                <a:gd name="connsiteY1" fmla="*/ 0 h 1387040"/>
                <a:gd name="connsiteX2" fmla="*/ 1387040 w 1387040"/>
                <a:gd name="connsiteY2" fmla="*/ 693520 h 1387040"/>
                <a:gd name="connsiteX3" fmla="*/ 693520 w 1387040"/>
                <a:gd name="connsiteY3" fmla="*/ 1387040 h 1387040"/>
                <a:gd name="connsiteX4" fmla="*/ 0 w 1387040"/>
                <a:gd name="connsiteY4" fmla="*/ 693520 h 1387040"/>
                <a:gd name="connsiteX0" fmla="*/ 0 w 1387040"/>
                <a:gd name="connsiteY0" fmla="*/ 693520 h 1387040"/>
                <a:gd name="connsiteX1" fmla="*/ 693520 w 1387040"/>
                <a:gd name="connsiteY1" fmla="*/ 0 h 1387040"/>
                <a:gd name="connsiteX2" fmla="*/ 1387040 w 1387040"/>
                <a:gd name="connsiteY2" fmla="*/ 693520 h 1387040"/>
                <a:gd name="connsiteX3" fmla="*/ 693520 w 1387040"/>
                <a:gd name="connsiteY3" fmla="*/ 1387040 h 1387040"/>
                <a:gd name="connsiteX4" fmla="*/ 0 w 1387040"/>
                <a:gd name="connsiteY4" fmla="*/ 693520 h 1387040"/>
                <a:gd name="connsiteX0" fmla="*/ 0 w 1387040"/>
                <a:gd name="connsiteY0" fmla="*/ 693520 h 1387040"/>
                <a:gd name="connsiteX1" fmla="*/ 693520 w 1387040"/>
                <a:gd name="connsiteY1" fmla="*/ 0 h 1387040"/>
                <a:gd name="connsiteX2" fmla="*/ 1387040 w 1387040"/>
                <a:gd name="connsiteY2" fmla="*/ 693520 h 1387040"/>
                <a:gd name="connsiteX3" fmla="*/ 693520 w 1387040"/>
                <a:gd name="connsiteY3" fmla="*/ 1387040 h 1387040"/>
                <a:gd name="connsiteX4" fmla="*/ 0 w 1387040"/>
                <a:gd name="connsiteY4" fmla="*/ 693520 h 1387040"/>
                <a:gd name="connsiteX0" fmla="*/ 0 w 1387040"/>
                <a:gd name="connsiteY0" fmla="*/ 693520 h 1387040"/>
                <a:gd name="connsiteX1" fmla="*/ 693520 w 1387040"/>
                <a:gd name="connsiteY1" fmla="*/ 0 h 1387040"/>
                <a:gd name="connsiteX2" fmla="*/ 1387040 w 1387040"/>
                <a:gd name="connsiteY2" fmla="*/ 693520 h 1387040"/>
                <a:gd name="connsiteX3" fmla="*/ 693520 w 1387040"/>
                <a:gd name="connsiteY3" fmla="*/ 1387040 h 1387040"/>
                <a:gd name="connsiteX4" fmla="*/ 0 w 1387040"/>
                <a:gd name="connsiteY4" fmla="*/ 693520 h 1387040"/>
                <a:gd name="connsiteX0" fmla="*/ 0 w 1387040"/>
                <a:gd name="connsiteY0" fmla="*/ 693520 h 1387040"/>
                <a:gd name="connsiteX1" fmla="*/ 693520 w 1387040"/>
                <a:gd name="connsiteY1" fmla="*/ 0 h 1387040"/>
                <a:gd name="connsiteX2" fmla="*/ 1387040 w 1387040"/>
                <a:gd name="connsiteY2" fmla="*/ 693520 h 1387040"/>
                <a:gd name="connsiteX3" fmla="*/ 693520 w 1387040"/>
                <a:gd name="connsiteY3" fmla="*/ 1387040 h 1387040"/>
                <a:gd name="connsiteX4" fmla="*/ 0 w 1387040"/>
                <a:gd name="connsiteY4" fmla="*/ 693520 h 1387040"/>
                <a:gd name="connsiteX0" fmla="*/ 0 w 1387040"/>
                <a:gd name="connsiteY0" fmla="*/ 693520 h 1387040"/>
                <a:gd name="connsiteX1" fmla="*/ 693520 w 1387040"/>
                <a:gd name="connsiteY1" fmla="*/ 0 h 1387040"/>
                <a:gd name="connsiteX2" fmla="*/ 1387040 w 1387040"/>
                <a:gd name="connsiteY2" fmla="*/ 693520 h 1387040"/>
                <a:gd name="connsiteX3" fmla="*/ 693520 w 1387040"/>
                <a:gd name="connsiteY3" fmla="*/ 1387040 h 1387040"/>
                <a:gd name="connsiteX4" fmla="*/ 0 w 1387040"/>
                <a:gd name="connsiteY4" fmla="*/ 693520 h 1387040"/>
                <a:gd name="connsiteX0" fmla="*/ 0 w 1387040"/>
                <a:gd name="connsiteY0" fmla="*/ 693520 h 1387040"/>
                <a:gd name="connsiteX1" fmla="*/ 693520 w 1387040"/>
                <a:gd name="connsiteY1" fmla="*/ 0 h 1387040"/>
                <a:gd name="connsiteX2" fmla="*/ 1387040 w 1387040"/>
                <a:gd name="connsiteY2" fmla="*/ 693520 h 1387040"/>
                <a:gd name="connsiteX3" fmla="*/ 693520 w 1387040"/>
                <a:gd name="connsiteY3" fmla="*/ 1387040 h 1387040"/>
                <a:gd name="connsiteX4" fmla="*/ 0 w 1387040"/>
                <a:gd name="connsiteY4" fmla="*/ 693520 h 1387040"/>
                <a:gd name="connsiteX0" fmla="*/ 0 w 1387040"/>
                <a:gd name="connsiteY0" fmla="*/ 693520 h 1387040"/>
                <a:gd name="connsiteX1" fmla="*/ 693520 w 1387040"/>
                <a:gd name="connsiteY1" fmla="*/ 0 h 1387040"/>
                <a:gd name="connsiteX2" fmla="*/ 1387040 w 1387040"/>
                <a:gd name="connsiteY2" fmla="*/ 693520 h 1387040"/>
                <a:gd name="connsiteX3" fmla="*/ 693520 w 1387040"/>
                <a:gd name="connsiteY3" fmla="*/ 1387040 h 1387040"/>
                <a:gd name="connsiteX4" fmla="*/ 0 w 1387040"/>
                <a:gd name="connsiteY4" fmla="*/ 693520 h 1387040"/>
                <a:gd name="connsiteX0" fmla="*/ 0 w 1387040"/>
                <a:gd name="connsiteY0" fmla="*/ 693520 h 1387040"/>
                <a:gd name="connsiteX1" fmla="*/ 693520 w 1387040"/>
                <a:gd name="connsiteY1" fmla="*/ 0 h 1387040"/>
                <a:gd name="connsiteX2" fmla="*/ 1387040 w 1387040"/>
                <a:gd name="connsiteY2" fmla="*/ 693520 h 1387040"/>
                <a:gd name="connsiteX3" fmla="*/ 693520 w 1387040"/>
                <a:gd name="connsiteY3" fmla="*/ 1387040 h 1387040"/>
                <a:gd name="connsiteX4" fmla="*/ 0 w 1387040"/>
                <a:gd name="connsiteY4" fmla="*/ 693520 h 1387040"/>
                <a:gd name="connsiteX0" fmla="*/ 0 w 1387040"/>
                <a:gd name="connsiteY0" fmla="*/ 693520 h 1387040"/>
                <a:gd name="connsiteX1" fmla="*/ 693520 w 1387040"/>
                <a:gd name="connsiteY1" fmla="*/ 0 h 1387040"/>
                <a:gd name="connsiteX2" fmla="*/ 1387040 w 1387040"/>
                <a:gd name="connsiteY2" fmla="*/ 693520 h 1387040"/>
                <a:gd name="connsiteX3" fmla="*/ 693520 w 1387040"/>
                <a:gd name="connsiteY3" fmla="*/ 1387040 h 1387040"/>
                <a:gd name="connsiteX4" fmla="*/ 0 w 1387040"/>
                <a:gd name="connsiteY4" fmla="*/ 693520 h 1387040"/>
                <a:gd name="connsiteX0" fmla="*/ 0 w 1387040"/>
                <a:gd name="connsiteY0" fmla="*/ 693520 h 1387040"/>
                <a:gd name="connsiteX1" fmla="*/ 693520 w 1387040"/>
                <a:gd name="connsiteY1" fmla="*/ 0 h 1387040"/>
                <a:gd name="connsiteX2" fmla="*/ 1387040 w 1387040"/>
                <a:gd name="connsiteY2" fmla="*/ 693520 h 1387040"/>
                <a:gd name="connsiteX3" fmla="*/ 693520 w 1387040"/>
                <a:gd name="connsiteY3" fmla="*/ 1387040 h 1387040"/>
                <a:gd name="connsiteX4" fmla="*/ 0 w 1387040"/>
                <a:gd name="connsiteY4" fmla="*/ 693520 h 1387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87040" h="1387040">
                  <a:moveTo>
                    <a:pt x="0" y="693520"/>
                  </a:moveTo>
                  <a:cubicBezTo>
                    <a:pt x="86060" y="321257"/>
                    <a:pt x="321257" y="80683"/>
                    <a:pt x="693520" y="0"/>
                  </a:cubicBezTo>
                  <a:cubicBezTo>
                    <a:pt x="1076541" y="69925"/>
                    <a:pt x="1300979" y="321256"/>
                    <a:pt x="1387040" y="693520"/>
                  </a:cubicBezTo>
                  <a:cubicBezTo>
                    <a:pt x="1268706" y="1081920"/>
                    <a:pt x="1071162" y="1300979"/>
                    <a:pt x="693520" y="1387040"/>
                  </a:cubicBezTo>
                  <a:cubicBezTo>
                    <a:pt x="310499" y="1306358"/>
                    <a:pt x="86061" y="1071162"/>
                    <a:pt x="0" y="693520"/>
                  </a:cubicBezTo>
                  <a:close/>
                </a:path>
              </a:pathLst>
            </a:custGeom>
            <a:solidFill>
              <a:schemeClr val="accent6">
                <a:alpha val="84000"/>
              </a:schemeClr>
            </a:solidFill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5A52FB7F-52DD-8B4F-85C9-DE98E8845E07}"/>
                </a:ext>
              </a:extLst>
            </p:cNvPr>
            <p:cNvSpPr/>
            <p:nvPr/>
          </p:nvSpPr>
          <p:spPr>
            <a:xfrm>
              <a:off x="4380707" y="2844370"/>
              <a:ext cx="132573" cy="132573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3" name="TextBox 92">
            <a:extLst>
              <a:ext uri="{FF2B5EF4-FFF2-40B4-BE49-F238E27FC236}">
                <a16:creationId xmlns:a16="http://schemas.microsoft.com/office/drawing/2014/main" id="{8FA536B7-7C17-D04D-91F5-48CF480B072F}"/>
              </a:ext>
            </a:extLst>
          </p:cNvPr>
          <p:cNvSpPr txBox="1"/>
          <p:nvPr/>
        </p:nvSpPr>
        <p:spPr>
          <a:xfrm>
            <a:off x="3503870" y="1193154"/>
            <a:ext cx="2513830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6">
                    <a:lumMod val="75000"/>
                  </a:schemeClr>
                </a:solidFill>
              </a:rPr>
              <a:t>L</a:t>
            </a:r>
            <a:r>
              <a:rPr lang="en-US" sz="3200" baseline="30000" dirty="0">
                <a:solidFill>
                  <a:schemeClr val="accent6">
                    <a:lumMod val="75000"/>
                  </a:schemeClr>
                </a:solidFill>
              </a:rPr>
              <a:t>1</a:t>
            </a:r>
            <a:r>
              <a:rPr lang="en-US" sz="3200" dirty="0">
                <a:solidFill>
                  <a:schemeClr val="accent6">
                    <a:lumMod val="75000"/>
                  </a:schemeClr>
                </a:solidFill>
              </a:rPr>
              <a:t> Norm Ball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7B6AA314-2006-884B-93BD-2B0D7299B916}"/>
              </a:ext>
            </a:extLst>
          </p:cNvPr>
          <p:cNvSpPr txBox="1"/>
          <p:nvPr/>
        </p:nvSpPr>
        <p:spPr>
          <a:xfrm>
            <a:off x="625969" y="1193154"/>
            <a:ext cx="2513830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6">
                    <a:lumMod val="75000"/>
                  </a:schemeClr>
                </a:solidFill>
              </a:rPr>
              <a:t>L</a:t>
            </a:r>
            <a:r>
              <a:rPr lang="en-US" sz="3200" baseline="30000" dirty="0">
                <a:solidFill>
                  <a:schemeClr val="accent6">
                    <a:lumMod val="75000"/>
                  </a:schemeClr>
                </a:solidFill>
              </a:rPr>
              <a:t>0</a:t>
            </a:r>
            <a:r>
              <a:rPr lang="en-US" sz="3200" dirty="0">
                <a:solidFill>
                  <a:schemeClr val="accent6">
                    <a:lumMod val="75000"/>
                  </a:schemeClr>
                </a:solidFill>
              </a:rPr>
              <a:t> Norm Ball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5330032C-2E90-0346-B1A6-7EF4A0473F27}"/>
              </a:ext>
            </a:extLst>
          </p:cNvPr>
          <p:cNvSpPr txBox="1"/>
          <p:nvPr/>
        </p:nvSpPr>
        <p:spPr>
          <a:xfrm>
            <a:off x="9401873" y="1193154"/>
            <a:ext cx="2499402" cy="1077218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6">
                    <a:lumMod val="75000"/>
                  </a:schemeClr>
                </a:solidFill>
              </a:rPr>
              <a:t>L</a:t>
            </a:r>
            <a:r>
              <a:rPr lang="en-US" sz="3200" baseline="30000" dirty="0">
                <a:solidFill>
                  <a:schemeClr val="accent6">
                    <a:lumMod val="75000"/>
                  </a:schemeClr>
                </a:solidFill>
              </a:rPr>
              <a:t>1</a:t>
            </a:r>
            <a:r>
              <a:rPr lang="en-US" sz="3200" dirty="0">
                <a:solidFill>
                  <a:schemeClr val="accent6">
                    <a:lumMod val="75000"/>
                  </a:schemeClr>
                </a:solidFill>
              </a:rPr>
              <a:t> + L</a:t>
            </a:r>
            <a:r>
              <a:rPr lang="en-US" sz="3200" baseline="30000" dirty="0">
                <a:solidFill>
                  <a:schemeClr val="accent6">
                    <a:lumMod val="75000"/>
                  </a:schemeClr>
                </a:solidFill>
              </a:rPr>
              <a:t>2 </a:t>
            </a:r>
            <a:r>
              <a:rPr lang="en-US" sz="3200" dirty="0">
                <a:solidFill>
                  <a:schemeClr val="accent6">
                    <a:lumMod val="75000"/>
                  </a:schemeClr>
                </a:solidFill>
              </a:rPr>
              <a:t>Norm</a:t>
            </a:r>
          </a:p>
          <a:p>
            <a:r>
              <a:rPr lang="en-US" sz="3200" baseline="30000" dirty="0">
                <a:solidFill>
                  <a:schemeClr val="accent6">
                    <a:lumMod val="75000"/>
                  </a:schemeClr>
                </a:solidFill>
              </a:rPr>
              <a:t>Elastic Net </a:t>
            </a:r>
            <a:endParaRPr lang="en-US" sz="32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6DD187D-FE24-8346-B868-CF7CA01559D0}"/>
              </a:ext>
            </a:extLst>
          </p:cNvPr>
          <p:cNvSpPr txBox="1"/>
          <p:nvPr/>
        </p:nvSpPr>
        <p:spPr>
          <a:xfrm>
            <a:off x="388083" y="5087366"/>
            <a:ext cx="2770310" cy="1323439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000" b="1" dirty="0"/>
              <a:t>Ideal for</a:t>
            </a:r>
            <a:br>
              <a:rPr lang="en-US" sz="2000" b="1" dirty="0"/>
            </a:br>
            <a:r>
              <a:rPr lang="en-US" sz="2000" b="1" dirty="0"/>
              <a:t>Feature Selection </a:t>
            </a:r>
            <a:br>
              <a:rPr lang="en-US" sz="2000" b="1" dirty="0"/>
            </a:br>
            <a:r>
              <a:rPr lang="en-US" sz="2000" dirty="0"/>
              <a:t>but combinatorically</a:t>
            </a:r>
            <a:br>
              <a:rPr lang="en-US" sz="2000" dirty="0"/>
            </a:br>
            <a:r>
              <a:rPr lang="en-US" sz="2000" dirty="0"/>
              <a:t>difficult to optimize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740BCDF1-2EE5-B342-8D56-D8B491A43D0E}"/>
              </a:ext>
            </a:extLst>
          </p:cNvPr>
          <p:cNvSpPr txBox="1"/>
          <p:nvPr/>
        </p:nvSpPr>
        <p:spPr>
          <a:xfrm>
            <a:off x="3527946" y="5087366"/>
            <a:ext cx="2141933" cy="1015663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000" dirty="0"/>
              <a:t>Encourages</a:t>
            </a:r>
            <a:br>
              <a:rPr lang="en-US" sz="2000" dirty="0"/>
            </a:br>
            <a:r>
              <a:rPr lang="en-US" sz="2000" dirty="0"/>
              <a:t>Sparse Solutions</a:t>
            </a:r>
          </a:p>
          <a:p>
            <a:r>
              <a:rPr lang="en-US" sz="2000" b="1" dirty="0"/>
              <a:t>Convex!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B0478083-40EB-A44B-9FD8-6A5AA4B15C71}"/>
              </a:ext>
            </a:extLst>
          </p:cNvPr>
          <p:cNvSpPr txBox="1"/>
          <p:nvPr/>
        </p:nvSpPr>
        <p:spPr>
          <a:xfrm>
            <a:off x="6199761" y="5087366"/>
            <a:ext cx="3213490" cy="132343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000" dirty="0"/>
              <a:t>Spreads weight</a:t>
            </a:r>
            <a:br>
              <a:rPr lang="en-US" sz="2000" dirty="0"/>
            </a:br>
            <a:r>
              <a:rPr lang="en-US" sz="2000" dirty="0"/>
              <a:t>over features </a:t>
            </a:r>
            <a:r>
              <a:rPr lang="en-US" sz="2000" b="1" dirty="0"/>
              <a:t>(robust)</a:t>
            </a:r>
            <a:endParaRPr lang="en-US" sz="2000" dirty="0"/>
          </a:p>
          <a:p>
            <a:r>
              <a:rPr lang="en-US" sz="2000" dirty="0"/>
              <a:t>does not </a:t>
            </a:r>
            <a:br>
              <a:rPr lang="en-US" sz="2000" dirty="0"/>
            </a:br>
            <a:r>
              <a:rPr lang="en-US" sz="2000" dirty="0"/>
              <a:t>encourage sparsity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F232AAC1-A8AC-AF4B-BB01-EE488C2D4BB0}"/>
              </a:ext>
            </a:extLst>
          </p:cNvPr>
          <p:cNvSpPr txBox="1"/>
          <p:nvPr/>
        </p:nvSpPr>
        <p:spPr>
          <a:xfrm>
            <a:off x="9144722" y="5107192"/>
            <a:ext cx="3213490" cy="132343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000" b="1" dirty="0"/>
              <a:t>Compromise</a:t>
            </a:r>
            <a:endParaRPr lang="en-US" sz="2000" dirty="0"/>
          </a:p>
          <a:p>
            <a:r>
              <a:rPr lang="en-US" sz="2000" dirty="0"/>
              <a:t>Need to tune</a:t>
            </a:r>
            <a:br>
              <a:rPr lang="en-US" sz="2000" dirty="0"/>
            </a:br>
            <a:r>
              <a:rPr lang="en-US" sz="2000" dirty="0"/>
              <a:t>two regularization parameters</a:t>
            </a:r>
          </a:p>
        </p:txBody>
      </p:sp>
    </p:spTree>
    <p:extLst>
      <p:ext uri="{BB962C8B-B14F-4D97-AF65-F5344CB8AC3E}">
        <p14:creationId xmlns:p14="http://schemas.microsoft.com/office/powerpoint/2010/main" val="10965969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7E9E6A-6FCC-514E-AB4C-D9C9C05FE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Generic Regularization (Constrained)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D4A1F9D9-2BB0-4B44-A8F8-CB49892D41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9"/>
          </a:xfrm>
        </p:spPr>
        <p:txBody>
          <a:bodyPr/>
          <a:lstStyle/>
          <a:p>
            <a:r>
              <a:rPr lang="en-US" dirty="0"/>
              <a:t>Defining</a:t>
            </a:r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There is an equivalent unconstrained formulation (obtained by </a:t>
            </a:r>
            <a:r>
              <a:rPr lang="en-US" dirty="0" err="1"/>
              <a:t>Lagrangian</a:t>
            </a:r>
            <a:r>
              <a:rPr lang="en-US" dirty="0"/>
              <a:t> duality)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5D3711-2633-2343-9435-6ECD90790A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5554" y="2536904"/>
            <a:ext cx="6718300" cy="12573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84161BB-B8C7-3E44-9877-FCB76EFC8964}"/>
              </a:ext>
            </a:extLst>
          </p:cNvPr>
          <p:cNvSpPr txBox="1"/>
          <p:nvPr/>
        </p:nvSpPr>
        <p:spPr>
          <a:xfrm>
            <a:off x="3494809" y="4084067"/>
            <a:ext cx="1657826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400" b="1" u="sng" dirty="0"/>
              <a:t>Such that: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57A06E9-A846-154E-A024-7F2414D40D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8822" y="1914306"/>
            <a:ext cx="4343400" cy="4064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F05C190-9232-874C-9586-58C6E43F12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0522" y="4139332"/>
            <a:ext cx="774700" cy="4064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471D22B-B083-EA49-9640-057E636022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3109" y="4158382"/>
            <a:ext cx="635000" cy="36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06498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7E9E6A-6FCC-514E-AB4C-D9C9C05FE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Generic Regularization (Constrained)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D4A1F9D9-2BB0-4B44-A8F8-CB49892D41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9"/>
          </a:xfrm>
        </p:spPr>
        <p:txBody>
          <a:bodyPr/>
          <a:lstStyle/>
          <a:p>
            <a:r>
              <a:rPr lang="en-US" dirty="0"/>
              <a:t>Defining</a:t>
            </a:r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There is an equivalent unconstrained formulation (obtained by </a:t>
            </a:r>
            <a:r>
              <a:rPr lang="en-US" dirty="0" err="1"/>
              <a:t>Lagrangian</a:t>
            </a:r>
            <a:r>
              <a:rPr lang="en-US" dirty="0"/>
              <a:t> duality)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5D3711-2633-2343-9435-6ECD90790A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5911" y="2882032"/>
            <a:ext cx="6718300" cy="12573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57A06E9-A846-154E-A024-7F2414D40D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8822" y="1914306"/>
            <a:ext cx="4343400" cy="4064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F05C190-9232-874C-9586-58C6E43F12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67868" y="3307482"/>
            <a:ext cx="774700" cy="4064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ED0597A-66BB-254C-9999-78DDF81AB9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41796" y="3321202"/>
            <a:ext cx="647700" cy="317500"/>
          </a:xfrm>
          <a:prstGeom prst="rect">
            <a:avLst/>
          </a:prstGeom>
        </p:spPr>
      </p:pic>
      <p:sp>
        <p:nvSpPr>
          <p:cNvPr id="13" name="Rounded Rectangular Callout 12">
            <a:extLst>
              <a:ext uri="{FF2B5EF4-FFF2-40B4-BE49-F238E27FC236}">
                <a16:creationId xmlns:a16="http://schemas.microsoft.com/office/drawing/2014/main" id="{7CA71025-192B-B34D-915C-3266D181A584}"/>
              </a:ext>
            </a:extLst>
          </p:cNvPr>
          <p:cNvSpPr/>
          <p:nvPr/>
        </p:nvSpPr>
        <p:spPr>
          <a:xfrm>
            <a:off x="8334908" y="4001294"/>
            <a:ext cx="2865920" cy="886590"/>
          </a:xfrm>
          <a:prstGeom prst="wedgeRoundRectCallout">
            <a:avLst>
              <a:gd name="adj1" fmla="val -7876"/>
              <a:gd name="adj2" fmla="val -81285"/>
              <a:gd name="adj3" fmla="val 16667"/>
            </a:avLst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Regularization Parameter</a:t>
            </a:r>
          </a:p>
        </p:txBody>
      </p:sp>
    </p:spTree>
    <p:extLst>
      <p:ext uri="{BB962C8B-B14F-4D97-AF65-F5344CB8AC3E}">
        <p14:creationId xmlns:p14="http://schemas.microsoft.com/office/powerpoint/2010/main" val="16348437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94872" y="45658"/>
            <a:ext cx="3950427" cy="1725138"/>
          </a:xfrm>
        </p:spPr>
        <p:txBody>
          <a:bodyPr/>
          <a:lstStyle/>
          <a:p>
            <a:r>
              <a:rPr lang="en-US" dirty="0"/>
              <a:t>Determining the Optimal 𝜆 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94872" y="5214215"/>
            <a:ext cx="11065476" cy="917616"/>
          </a:xfrm>
        </p:spPr>
        <p:txBody>
          <a:bodyPr/>
          <a:lstStyle/>
          <a:p>
            <a:r>
              <a:rPr lang="en-US" dirty="0"/>
              <a:t>Value of 𝜆 determines bias-variance tradeoff</a:t>
            </a:r>
          </a:p>
          <a:p>
            <a:pPr lvl="1"/>
            <a:r>
              <a:rPr lang="en-US" dirty="0"/>
              <a:t>Larger values </a:t>
            </a:r>
            <a:r>
              <a:rPr lang="en-US" dirty="0">
                <a:sym typeface="Wingdings"/>
              </a:rPr>
              <a:t> more regularization  more bias  less variance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11068165" y="-1277281"/>
            <a:ext cx="250734" cy="366338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6093945" y="-1481756"/>
            <a:ext cx="5820735" cy="850405"/>
            <a:chOff x="1534378" y="1196975"/>
            <a:chExt cx="8605799" cy="125730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34378" y="1196975"/>
              <a:ext cx="6718300" cy="125730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527277" y="1571007"/>
              <a:ext cx="1612900" cy="469900"/>
            </a:xfrm>
            <a:prstGeom prst="rect">
              <a:avLst/>
            </a:prstGeom>
          </p:spPr>
        </p:pic>
      </p:grpSp>
      <p:cxnSp>
        <p:nvCxnSpPr>
          <p:cNvPr id="12" name="Straight Arrow Connector 11"/>
          <p:cNvCxnSpPr/>
          <p:nvPr/>
        </p:nvCxnSpPr>
        <p:spPr>
          <a:xfrm flipV="1">
            <a:off x="5068112" y="601505"/>
            <a:ext cx="0" cy="405906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5068112" y="4660574"/>
            <a:ext cx="7033605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831336" y="4653510"/>
            <a:ext cx="2557110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/>
              <a:t>Increasing 𝜆</a:t>
            </a:r>
          </a:p>
        </p:txBody>
      </p:sp>
      <p:sp>
        <p:nvSpPr>
          <p:cNvPr id="15" name="TextBox 14"/>
          <p:cNvSpPr txBox="1"/>
          <p:nvPr/>
        </p:nvSpPr>
        <p:spPr>
          <a:xfrm rot="16200000">
            <a:off x="4351264" y="2271163"/>
            <a:ext cx="830676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400"/>
              <a:t>Error</a:t>
            </a:r>
            <a:endParaRPr lang="en-US" sz="2400" dirty="0"/>
          </a:p>
        </p:txBody>
      </p:sp>
      <p:sp>
        <p:nvSpPr>
          <p:cNvPr id="16" name="Right Arrow 15"/>
          <p:cNvSpPr/>
          <p:nvPr/>
        </p:nvSpPr>
        <p:spPr>
          <a:xfrm>
            <a:off x="9617677" y="4889173"/>
            <a:ext cx="253639" cy="11642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grpSp>
        <p:nvGrpSpPr>
          <p:cNvPr id="17" name="Group 16"/>
          <p:cNvGrpSpPr/>
          <p:nvPr/>
        </p:nvGrpSpPr>
        <p:grpSpPr>
          <a:xfrm>
            <a:off x="5326629" y="923030"/>
            <a:ext cx="6516570" cy="3134907"/>
            <a:chOff x="927817" y="2337986"/>
            <a:chExt cx="6516570" cy="3134907"/>
          </a:xfrm>
        </p:grpSpPr>
        <p:sp>
          <p:nvSpPr>
            <p:cNvPr id="18" name="Freeform 17"/>
            <p:cNvSpPr/>
            <p:nvPr/>
          </p:nvSpPr>
          <p:spPr>
            <a:xfrm>
              <a:off x="927817" y="2337986"/>
              <a:ext cx="6516570" cy="3134907"/>
            </a:xfrm>
            <a:custGeom>
              <a:avLst/>
              <a:gdLst>
                <a:gd name="connsiteX0" fmla="*/ 0 w 5596467"/>
                <a:gd name="connsiteY0" fmla="*/ 0 h 2861734"/>
                <a:gd name="connsiteX1" fmla="*/ 5596467 w 5596467"/>
                <a:gd name="connsiteY1" fmla="*/ 2861734 h 2861734"/>
                <a:gd name="connsiteX0" fmla="*/ 0 w 5655733"/>
                <a:gd name="connsiteY0" fmla="*/ 0 h 2929468"/>
                <a:gd name="connsiteX1" fmla="*/ 5655733 w 5655733"/>
                <a:gd name="connsiteY1" fmla="*/ 2929468 h 2929468"/>
                <a:gd name="connsiteX0" fmla="*/ 0 w 5655733"/>
                <a:gd name="connsiteY0" fmla="*/ 0 h 2929468"/>
                <a:gd name="connsiteX1" fmla="*/ 5655733 w 5655733"/>
                <a:gd name="connsiteY1" fmla="*/ 2929468 h 2929468"/>
                <a:gd name="connsiteX0" fmla="*/ 0 w 5655733"/>
                <a:gd name="connsiteY0" fmla="*/ 0 h 2929468"/>
                <a:gd name="connsiteX1" fmla="*/ 5655733 w 5655733"/>
                <a:gd name="connsiteY1" fmla="*/ 2929468 h 2929468"/>
                <a:gd name="connsiteX0" fmla="*/ 0 w 5655733"/>
                <a:gd name="connsiteY0" fmla="*/ 0 h 2929468"/>
                <a:gd name="connsiteX1" fmla="*/ 5655733 w 5655733"/>
                <a:gd name="connsiteY1" fmla="*/ 2929468 h 2929468"/>
                <a:gd name="connsiteX0" fmla="*/ 0 w 5655733"/>
                <a:gd name="connsiteY0" fmla="*/ 0 h 2929468"/>
                <a:gd name="connsiteX1" fmla="*/ 5655733 w 5655733"/>
                <a:gd name="connsiteY1" fmla="*/ 2929468 h 2929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55733" h="2929468">
                  <a:moveTo>
                    <a:pt x="0" y="0"/>
                  </a:moveTo>
                  <a:cubicBezTo>
                    <a:pt x="818445" y="1780822"/>
                    <a:pt x="2983089" y="2782712"/>
                    <a:pt x="5655733" y="2929468"/>
                  </a:cubicBezTo>
                </a:path>
              </a:pathLst>
            </a:custGeom>
            <a:ln w="44450">
              <a:solidFill>
                <a:schemeClr val="accent5"/>
              </a:solidFill>
              <a:tailEnd type="stealth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9" name="TextBox 18"/>
            <p:cNvSpPr txBox="1"/>
            <p:nvPr/>
          </p:nvSpPr>
          <p:spPr>
            <a:xfrm rot="521122">
              <a:off x="5429235" y="4817284"/>
              <a:ext cx="1786066" cy="523220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accent5"/>
                  </a:solidFill>
                </a:rPr>
                <a:t>Variance</a:t>
              </a:r>
              <a:endParaRPr lang="en-US" sz="2800" b="1" baseline="30000" dirty="0">
                <a:solidFill>
                  <a:schemeClr val="accent4"/>
                </a:solidFill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5305113" y="221924"/>
            <a:ext cx="6516570" cy="1957071"/>
            <a:chOff x="906301" y="1959880"/>
            <a:chExt cx="6516570" cy="1957071"/>
          </a:xfrm>
        </p:grpSpPr>
        <p:sp>
          <p:nvSpPr>
            <p:cNvPr id="21" name="Freeform 20"/>
            <p:cNvSpPr/>
            <p:nvPr/>
          </p:nvSpPr>
          <p:spPr>
            <a:xfrm>
              <a:off x="906301" y="1959880"/>
              <a:ext cx="6516570" cy="1957071"/>
            </a:xfrm>
            <a:custGeom>
              <a:avLst/>
              <a:gdLst>
                <a:gd name="connsiteX0" fmla="*/ 0 w 5342466"/>
                <a:gd name="connsiteY0" fmla="*/ 0 h 1862695"/>
                <a:gd name="connsiteX1" fmla="*/ 2599266 w 5342466"/>
                <a:gd name="connsiteY1" fmla="*/ 1862666 h 1862695"/>
                <a:gd name="connsiteX2" fmla="*/ 5342466 w 5342466"/>
                <a:gd name="connsiteY2" fmla="*/ 50800 h 1862695"/>
                <a:gd name="connsiteX0" fmla="*/ 0 w 5342466"/>
                <a:gd name="connsiteY0" fmla="*/ 0 h 1744164"/>
                <a:gd name="connsiteX1" fmla="*/ 2775216 w 5342466"/>
                <a:gd name="connsiteY1" fmla="*/ 1744133 h 1744164"/>
                <a:gd name="connsiteX2" fmla="*/ 5342466 w 5342466"/>
                <a:gd name="connsiteY2" fmla="*/ 50800 h 1744164"/>
                <a:gd name="connsiteX0" fmla="*/ 0 w 5342466"/>
                <a:gd name="connsiteY0" fmla="*/ 0 h 1744257"/>
                <a:gd name="connsiteX1" fmla="*/ 2775216 w 5342466"/>
                <a:gd name="connsiteY1" fmla="*/ 1744133 h 1744257"/>
                <a:gd name="connsiteX2" fmla="*/ 5342466 w 5342466"/>
                <a:gd name="connsiteY2" fmla="*/ 50800 h 1744257"/>
                <a:gd name="connsiteX0" fmla="*/ 0 w 5230498"/>
                <a:gd name="connsiteY0" fmla="*/ 42333 h 1786510"/>
                <a:gd name="connsiteX1" fmla="*/ 2775216 w 5230498"/>
                <a:gd name="connsiteY1" fmla="*/ 1786466 h 1786510"/>
                <a:gd name="connsiteX2" fmla="*/ 5230498 w 5230498"/>
                <a:gd name="connsiteY2" fmla="*/ 0 h 1786510"/>
                <a:gd name="connsiteX0" fmla="*/ 0 w 5214502"/>
                <a:gd name="connsiteY0" fmla="*/ 0 h 1828819"/>
                <a:gd name="connsiteX1" fmla="*/ 2759220 w 5214502"/>
                <a:gd name="connsiteY1" fmla="*/ 1828799 h 1828819"/>
                <a:gd name="connsiteX2" fmla="*/ 5214502 w 5214502"/>
                <a:gd name="connsiteY2" fmla="*/ 42333 h 1828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214502" h="1828819">
                  <a:moveTo>
                    <a:pt x="0" y="0"/>
                  </a:moveTo>
                  <a:cubicBezTo>
                    <a:pt x="854427" y="927099"/>
                    <a:pt x="1890136" y="1821743"/>
                    <a:pt x="2759220" y="1828799"/>
                  </a:cubicBezTo>
                  <a:cubicBezTo>
                    <a:pt x="3628304" y="1835855"/>
                    <a:pt x="5214502" y="42333"/>
                    <a:pt x="5214502" y="42333"/>
                  </a:cubicBezTo>
                </a:path>
              </a:pathLst>
            </a:custGeom>
            <a:ln w="34925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2" name="TextBox 21"/>
            <p:cNvSpPr txBox="1"/>
            <p:nvPr/>
          </p:nvSpPr>
          <p:spPr>
            <a:xfrm rot="19395246">
              <a:off x="5208281" y="2589260"/>
              <a:ext cx="1681871" cy="523220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2800" b="1" dirty="0"/>
                <a:t>Test Error</a:t>
              </a: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5326629" y="923030"/>
            <a:ext cx="6516570" cy="3134907"/>
            <a:chOff x="927817" y="2337986"/>
            <a:chExt cx="6516570" cy="3134907"/>
          </a:xfrm>
        </p:grpSpPr>
        <p:sp>
          <p:nvSpPr>
            <p:cNvPr id="24" name="Freeform 23"/>
            <p:cNvSpPr/>
            <p:nvPr/>
          </p:nvSpPr>
          <p:spPr>
            <a:xfrm flipH="1">
              <a:off x="927817" y="2337986"/>
              <a:ext cx="6516570" cy="3134907"/>
            </a:xfrm>
            <a:custGeom>
              <a:avLst/>
              <a:gdLst>
                <a:gd name="connsiteX0" fmla="*/ 0 w 5596467"/>
                <a:gd name="connsiteY0" fmla="*/ 0 h 2861734"/>
                <a:gd name="connsiteX1" fmla="*/ 5596467 w 5596467"/>
                <a:gd name="connsiteY1" fmla="*/ 2861734 h 2861734"/>
                <a:gd name="connsiteX0" fmla="*/ 0 w 5655733"/>
                <a:gd name="connsiteY0" fmla="*/ 0 h 2929468"/>
                <a:gd name="connsiteX1" fmla="*/ 5655733 w 5655733"/>
                <a:gd name="connsiteY1" fmla="*/ 2929468 h 2929468"/>
                <a:gd name="connsiteX0" fmla="*/ 0 w 5655733"/>
                <a:gd name="connsiteY0" fmla="*/ 0 h 2929468"/>
                <a:gd name="connsiteX1" fmla="*/ 5655733 w 5655733"/>
                <a:gd name="connsiteY1" fmla="*/ 2929468 h 2929468"/>
                <a:gd name="connsiteX0" fmla="*/ 0 w 5655733"/>
                <a:gd name="connsiteY0" fmla="*/ 0 h 2929468"/>
                <a:gd name="connsiteX1" fmla="*/ 5655733 w 5655733"/>
                <a:gd name="connsiteY1" fmla="*/ 2929468 h 2929468"/>
                <a:gd name="connsiteX0" fmla="*/ 0 w 5655733"/>
                <a:gd name="connsiteY0" fmla="*/ 0 h 2929468"/>
                <a:gd name="connsiteX1" fmla="*/ 5655733 w 5655733"/>
                <a:gd name="connsiteY1" fmla="*/ 2929468 h 2929468"/>
                <a:gd name="connsiteX0" fmla="*/ 0 w 5655733"/>
                <a:gd name="connsiteY0" fmla="*/ 0 h 2929468"/>
                <a:gd name="connsiteX1" fmla="*/ 5655733 w 5655733"/>
                <a:gd name="connsiteY1" fmla="*/ 2929468 h 2929468"/>
                <a:gd name="connsiteX0" fmla="*/ 0 w 5655733"/>
                <a:gd name="connsiteY0" fmla="*/ 0 h 2929468"/>
                <a:gd name="connsiteX1" fmla="*/ 5655733 w 5655733"/>
                <a:gd name="connsiteY1" fmla="*/ 2929468 h 2929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55733" h="2929468">
                  <a:moveTo>
                    <a:pt x="0" y="0"/>
                  </a:moveTo>
                  <a:cubicBezTo>
                    <a:pt x="1038578" y="2153355"/>
                    <a:pt x="2983089" y="2782712"/>
                    <a:pt x="5655733" y="2929468"/>
                  </a:cubicBezTo>
                </a:path>
              </a:pathLst>
            </a:custGeom>
            <a:ln w="44450">
              <a:solidFill>
                <a:schemeClr val="accent4"/>
              </a:solidFill>
              <a:headEnd type="stealth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5" name="TextBox 24"/>
            <p:cNvSpPr txBox="1"/>
            <p:nvPr/>
          </p:nvSpPr>
          <p:spPr>
            <a:xfrm rot="19183017">
              <a:off x="5469223" y="3364903"/>
              <a:ext cx="1282723" cy="523220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accent4"/>
                  </a:solidFill>
                </a:rPr>
                <a:t>(Bias)</a:t>
              </a:r>
              <a:r>
                <a:rPr lang="en-US" sz="2800" b="1" baseline="30000" dirty="0">
                  <a:solidFill>
                    <a:schemeClr val="accent4"/>
                  </a:solidFill>
                </a:rPr>
                <a:t>2</a:t>
              </a: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8333395" y="231282"/>
            <a:ext cx="389988" cy="4429292"/>
            <a:chOff x="3934583" y="1646238"/>
            <a:chExt cx="389988" cy="4429292"/>
          </a:xfrm>
        </p:grpSpPr>
        <p:cxnSp>
          <p:nvCxnSpPr>
            <p:cNvPr id="27" name="Straight Connector 26"/>
            <p:cNvCxnSpPr/>
            <p:nvPr/>
          </p:nvCxnSpPr>
          <p:spPr>
            <a:xfrm>
              <a:off x="4324571" y="1646238"/>
              <a:ext cx="0" cy="4429292"/>
            </a:xfrm>
            <a:prstGeom prst="line">
              <a:avLst/>
            </a:prstGeom>
            <a:ln w="41275">
              <a:solidFill>
                <a:schemeClr val="accent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 rot="16200000">
              <a:off x="3214995" y="2415290"/>
              <a:ext cx="1808508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Optimal Value</a:t>
              </a: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5302993" y="376492"/>
            <a:ext cx="6516570" cy="1957071"/>
            <a:chOff x="5149820" y="983627"/>
            <a:chExt cx="6516570" cy="1957071"/>
          </a:xfrm>
        </p:grpSpPr>
        <p:sp>
          <p:nvSpPr>
            <p:cNvPr id="33" name="TextBox 32"/>
            <p:cNvSpPr txBox="1"/>
            <p:nvPr/>
          </p:nvSpPr>
          <p:spPr>
            <a:xfrm rot="1844423">
              <a:off x="5291618" y="2029350"/>
              <a:ext cx="2987321" cy="481512"/>
            </a:xfrm>
            <a:prstGeom prst="rect">
              <a:avLst/>
            </a:prstGeom>
          </p:spPr>
          <p:txBody>
            <a:bodyPr wrap="none" rtlCol="0">
              <a:prstTxWarp prst="textArchDown">
                <a:avLst>
                  <a:gd name="adj" fmla="val 351968"/>
                </a:avLst>
              </a:prstTxWarp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7030A0"/>
                  </a:solidFill>
                </a:rPr>
                <a:t>Validation Error</a:t>
              </a:r>
            </a:p>
          </p:txBody>
        </p:sp>
        <p:sp>
          <p:nvSpPr>
            <p:cNvPr id="36" name="Freeform 35"/>
            <p:cNvSpPr/>
            <p:nvPr/>
          </p:nvSpPr>
          <p:spPr>
            <a:xfrm>
              <a:off x="5149820" y="983627"/>
              <a:ext cx="6516570" cy="1957071"/>
            </a:xfrm>
            <a:custGeom>
              <a:avLst/>
              <a:gdLst>
                <a:gd name="connsiteX0" fmla="*/ 0 w 5342466"/>
                <a:gd name="connsiteY0" fmla="*/ 0 h 1862695"/>
                <a:gd name="connsiteX1" fmla="*/ 2599266 w 5342466"/>
                <a:gd name="connsiteY1" fmla="*/ 1862666 h 1862695"/>
                <a:gd name="connsiteX2" fmla="*/ 5342466 w 5342466"/>
                <a:gd name="connsiteY2" fmla="*/ 50800 h 1862695"/>
                <a:gd name="connsiteX0" fmla="*/ 0 w 5342466"/>
                <a:gd name="connsiteY0" fmla="*/ 0 h 1744164"/>
                <a:gd name="connsiteX1" fmla="*/ 2775216 w 5342466"/>
                <a:gd name="connsiteY1" fmla="*/ 1744133 h 1744164"/>
                <a:gd name="connsiteX2" fmla="*/ 5342466 w 5342466"/>
                <a:gd name="connsiteY2" fmla="*/ 50800 h 1744164"/>
                <a:gd name="connsiteX0" fmla="*/ 0 w 5342466"/>
                <a:gd name="connsiteY0" fmla="*/ 0 h 1744257"/>
                <a:gd name="connsiteX1" fmla="*/ 2775216 w 5342466"/>
                <a:gd name="connsiteY1" fmla="*/ 1744133 h 1744257"/>
                <a:gd name="connsiteX2" fmla="*/ 5342466 w 5342466"/>
                <a:gd name="connsiteY2" fmla="*/ 50800 h 1744257"/>
                <a:gd name="connsiteX0" fmla="*/ 0 w 5230498"/>
                <a:gd name="connsiteY0" fmla="*/ 42333 h 1786510"/>
                <a:gd name="connsiteX1" fmla="*/ 2775216 w 5230498"/>
                <a:gd name="connsiteY1" fmla="*/ 1786466 h 1786510"/>
                <a:gd name="connsiteX2" fmla="*/ 5230498 w 5230498"/>
                <a:gd name="connsiteY2" fmla="*/ 0 h 1786510"/>
                <a:gd name="connsiteX0" fmla="*/ 0 w 5214502"/>
                <a:gd name="connsiteY0" fmla="*/ 0 h 1828819"/>
                <a:gd name="connsiteX1" fmla="*/ 2759220 w 5214502"/>
                <a:gd name="connsiteY1" fmla="*/ 1828799 h 1828819"/>
                <a:gd name="connsiteX2" fmla="*/ 5214502 w 5214502"/>
                <a:gd name="connsiteY2" fmla="*/ 42333 h 1828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214502" h="1828819">
                  <a:moveTo>
                    <a:pt x="0" y="0"/>
                  </a:moveTo>
                  <a:cubicBezTo>
                    <a:pt x="854427" y="927099"/>
                    <a:pt x="1890136" y="1821743"/>
                    <a:pt x="2759220" y="1828799"/>
                  </a:cubicBezTo>
                  <a:cubicBezTo>
                    <a:pt x="3628304" y="1835855"/>
                    <a:pt x="5214502" y="42333"/>
                    <a:pt x="5214502" y="42333"/>
                  </a:cubicBezTo>
                </a:path>
              </a:pathLst>
            </a:custGeom>
            <a:ln w="34925">
              <a:solidFill>
                <a:srgbClr val="7030A0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783499" y="2573033"/>
            <a:ext cx="3012062" cy="1077218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3200" dirty="0"/>
              <a:t>How do </a:t>
            </a:r>
            <a:r>
              <a:rPr lang="en-US" sz="3200"/>
              <a:t>we determine 𝜆?</a:t>
            </a:r>
            <a:endParaRPr lang="en-US" sz="32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402" y="1825646"/>
            <a:ext cx="3544764" cy="2678074"/>
          </a:xfrm>
          <a:prstGeom prst="rect">
            <a:avLst/>
          </a:prstGeom>
        </p:spPr>
      </p:pic>
      <p:sp>
        <p:nvSpPr>
          <p:cNvPr id="40" name="Rectangle 39"/>
          <p:cNvSpPr/>
          <p:nvPr/>
        </p:nvSpPr>
        <p:spPr>
          <a:xfrm>
            <a:off x="313678" y="6131830"/>
            <a:ext cx="6963766" cy="4801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lvl="0" indent="-442913" defTabSz="914377">
              <a:lnSpc>
                <a:spcPct val="90000"/>
              </a:lnSpc>
              <a:spcBef>
                <a:spcPts val="2200"/>
              </a:spcBef>
              <a:buClr>
                <a:srgbClr val="000000"/>
              </a:buClr>
              <a:buSzPct val="100000"/>
              <a:buFont typeface="Wingdings" charset="2"/>
              <a:buChar char="Ø"/>
            </a:pPr>
            <a:r>
              <a:rPr lang="en-US" sz="2800" dirty="0">
                <a:solidFill>
                  <a:srgbClr val="000000"/>
                </a:solidFill>
                <a:ea typeface="Helvetica Neue Light" charset="0"/>
                <a:cs typeface="Helvetica Neue Light" charset="0"/>
                <a:sym typeface="Wingdings"/>
              </a:rPr>
              <a:t>Determined through cross validation</a:t>
            </a:r>
            <a:endParaRPr lang="en-US" sz="2800" dirty="0">
              <a:solidFill>
                <a:srgbClr val="000000"/>
              </a:solidFill>
              <a:ea typeface="Helvetica Neue Light" charset="0"/>
              <a:cs typeface="Helvetica Neue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49198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40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B63FE4-0BA8-7B42-8D28-1382A80C0D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748" y="0"/>
            <a:ext cx="1080135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Using </a:t>
            </a:r>
            <a:r>
              <a:rPr lang="en-US" sz="3600" dirty="0" err="1"/>
              <a:t>Scikit</a:t>
            </a:r>
            <a:r>
              <a:rPr lang="en-US" sz="3600" dirty="0"/>
              <a:t>-Learn for Regularized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195E8C-5EC9-7342-A71E-568DE1DE38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" y="1470450"/>
            <a:ext cx="12115800" cy="5288695"/>
          </a:xfrm>
        </p:spPr>
        <p:txBody>
          <a:bodyPr>
            <a:normAutofit/>
          </a:bodyPr>
          <a:lstStyle/>
          <a:p>
            <a:r>
              <a:rPr lang="en-US" dirty="0"/>
              <a:t>Regularization parameter 𝛼 = 1/</a:t>
            </a:r>
            <a:r>
              <a:rPr lang="en-US" dirty="0" err="1"/>
              <a:t>λ</a:t>
            </a:r>
            <a:endParaRPr lang="en-US" dirty="0"/>
          </a:p>
          <a:p>
            <a:pPr lvl="1"/>
            <a:r>
              <a:rPr lang="en-US" dirty="0"/>
              <a:t>larger 𝛼 </a:t>
            </a:r>
            <a:r>
              <a:rPr lang="en-US" dirty="0">
                <a:sym typeface="Wingdings" pitchFamily="2" charset="2"/>
              </a:rPr>
              <a:t> less regularization  greater complexity  overfitting</a:t>
            </a:r>
            <a:endParaRPr lang="en-US" dirty="0"/>
          </a:p>
          <a:p>
            <a:r>
              <a:rPr lang="en-US" dirty="0"/>
              <a:t>Lasso Regression (L1)</a:t>
            </a:r>
          </a:p>
          <a:p>
            <a:pPr lvl="1"/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linear_model.Lasso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(alpha=3.0)</a:t>
            </a:r>
          </a:p>
          <a:p>
            <a:pPr lvl="1"/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linear_model.LassoCV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dirty="0"/>
              <a:t> automatically picks 𝛼  by cross-validation</a:t>
            </a:r>
          </a:p>
          <a:p>
            <a:r>
              <a:rPr lang="en-US" dirty="0"/>
              <a:t>Ridge Regression (L2)</a:t>
            </a:r>
          </a:p>
          <a:p>
            <a:pPr lvl="1"/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linear_model.Ridge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(alpha=3.0)</a:t>
            </a:r>
          </a:p>
          <a:p>
            <a:pPr lvl="1"/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linear_model.RidgeCV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dirty="0"/>
              <a:t> automatically selects 𝛼  by cross-validation</a:t>
            </a:r>
          </a:p>
          <a:p>
            <a:r>
              <a:rPr lang="en-US" dirty="0"/>
              <a:t>Elastic Net (L1 + L2)</a:t>
            </a:r>
          </a:p>
          <a:p>
            <a:pPr lvl="1"/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linear_model.ElasticNet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(alpha=3.0, l1_ratio = 2.0)</a:t>
            </a:r>
          </a:p>
          <a:p>
            <a:pPr lvl="1"/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linear_model.ElasticNetCV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dirty="0"/>
              <a:t> automatically picks 𝛼 by cross-validation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7E5EAA-9608-1742-A89F-1575A3922E9A}"/>
              </a:ext>
            </a:extLst>
          </p:cNvPr>
          <p:cNvSpPr txBox="1"/>
          <p:nvPr/>
        </p:nvSpPr>
        <p:spPr>
          <a:xfrm>
            <a:off x="181748" y="956231"/>
            <a:ext cx="3603872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import </a:t>
            </a:r>
            <a:r>
              <a:rPr lang="en-US" b="1" dirty="0" err="1">
                <a:latin typeface="Consolas" panose="020B0609020204030204" pitchFamily="49" charset="0"/>
                <a:cs typeface="Consolas" panose="020B0609020204030204" pitchFamily="49" charset="0"/>
              </a:rPr>
              <a:t>sklearn.linear_model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6434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114613"/>
            <a:ext cx="10801350" cy="1325563"/>
          </a:xfrm>
        </p:spPr>
        <p:txBody>
          <a:bodyPr/>
          <a:lstStyle/>
          <a:p>
            <a:r>
              <a:rPr lang="en-US" b="1" dirty="0"/>
              <a:t>Standardization</a:t>
            </a:r>
            <a:r>
              <a:rPr lang="en-US" dirty="0"/>
              <a:t> and the </a:t>
            </a:r>
            <a:r>
              <a:rPr lang="en-US" b="1" dirty="0"/>
              <a:t>Intercept</a:t>
            </a:r>
            <a:r>
              <a:rPr lang="en-US" dirty="0"/>
              <a:t> Term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40177"/>
            <a:ext cx="10515600" cy="5102292"/>
          </a:xfrm>
        </p:spPr>
        <p:txBody>
          <a:bodyPr>
            <a:normAutofit/>
          </a:bodyPr>
          <a:lstStyle/>
          <a:p>
            <a:pPr marL="14287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Height</a:t>
            </a:r>
            <a:r>
              <a:rPr lang="en-US" dirty="0"/>
              <a:t> = </a:t>
            </a:r>
            <a:r>
              <a:rPr lang="el-GR" sz="3200" i="1" dirty="0">
                <a:solidFill>
                  <a:schemeClr val="accent4"/>
                </a:solidFill>
                <a:latin typeface="Times" charset="0"/>
                <a:ea typeface="Times" charset="0"/>
                <a:cs typeface="Times" charset="0"/>
              </a:rPr>
              <a:t>θ</a:t>
            </a:r>
            <a:r>
              <a:rPr lang="en-US" sz="3200" i="1" baseline="-25000" dirty="0">
                <a:solidFill>
                  <a:schemeClr val="accent4"/>
                </a:solidFill>
                <a:latin typeface="Times" charset="0"/>
                <a:ea typeface="Times" charset="0"/>
                <a:cs typeface="Times" charset="0"/>
              </a:rPr>
              <a:t>1</a:t>
            </a:r>
            <a:r>
              <a:rPr lang="en-US" dirty="0"/>
              <a:t>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age_in_seconds</a:t>
            </a:r>
            <a:r>
              <a:rPr lang="en-US" dirty="0"/>
              <a:t>  +  </a:t>
            </a:r>
            <a:r>
              <a:rPr lang="el-GR" sz="3200" i="1" dirty="0">
                <a:solidFill>
                  <a:schemeClr val="accent4"/>
                </a:solidFill>
                <a:latin typeface="Times" charset="0"/>
                <a:ea typeface="Times" charset="0"/>
                <a:cs typeface="Times" charset="0"/>
              </a:rPr>
              <a:t>θ</a:t>
            </a:r>
            <a:r>
              <a:rPr lang="en-US" sz="3200" i="1" baseline="-25000" dirty="0">
                <a:solidFill>
                  <a:schemeClr val="accent4"/>
                </a:solidFill>
                <a:latin typeface="Times" charset="0"/>
                <a:ea typeface="Times" charset="0"/>
                <a:cs typeface="Times" charset="0"/>
              </a:rPr>
              <a:t>2</a:t>
            </a:r>
            <a:r>
              <a:rPr lang="en-US" dirty="0"/>
              <a:t>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weight_in_tons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endParaRPr lang="el-GR" dirty="0">
              <a:latin typeface="Consolas" charset="0"/>
              <a:ea typeface="Consolas" charset="0"/>
              <a:cs typeface="Consolas" charset="0"/>
            </a:endParaRPr>
          </a:p>
          <a:p>
            <a:pPr lvl="1"/>
            <a:endParaRPr lang="en-US" dirty="0"/>
          </a:p>
          <a:p>
            <a:r>
              <a:rPr lang="en-US" dirty="0"/>
              <a:t>Regularization penalized dimensions equally</a:t>
            </a:r>
            <a:endParaRPr lang="en-US" b="1" dirty="0"/>
          </a:p>
          <a:p>
            <a:r>
              <a:rPr lang="en-US" b="1" dirty="0"/>
              <a:t>Standardization</a:t>
            </a:r>
          </a:p>
          <a:p>
            <a:pPr lvl="1"/>
            <a:r>
              <a:rPr lang="en-US" dirty="0"/>
              <a:t>Ensure that each dimensions has the </a:t>
            </a:r>
            <a:br>
              <a:rPr lang="en-US" dirty="0"/>
            </a:br>
            <a:r>
              <a:rPr lang="en-US" dirty="0"/>
              <a:t>same scale </a:t>
            </a:r>
          </a:p>
          <a:p>
            <a:pPr lvl="1"/>
            <a:r>
              <a:rPr lang="en-US" dirty="0"/>
              <a:t>centered around zero</a:t>
            </a:r>
          </a:p>
          <a:p>
            <a:r>
              <a:rPr lang="en-US" b="1" dirty="0"/>
              <a:t>Intercept Terms</a:t>
            </a:r>
            <a:endParaRPr lang="en-US" dirty="0"/>
          </a:p>
          <a:p>
            <a:pPr lvl="1"/>
            <a:r>
              <a:rPr lang="en-US" dirty="0"/>
              <a:t>Typically don’t regularize intercept term </a:t>
            </a:r>
          </a:p>
          <a:p>
            <a:pPr lvl="1"/>
            <a:r>
              <a:rPr lang="en-US" dirty="0"/>
              <a:t>Center </a:t>
            </a:r>
            <a:r>
              <a:rPr lang="en-US" i="1" dirty="0"/>
              <a:t>y</a:t>
            </a:r>
            <a:r>
              <a:rPr lang="en-US" dirty="0"/>
              <a:t> values (e.g., subtract mean) </a:t>
            </a:r>
          </a:p>
        </p:txBody>
      </p:sp>
      <p:sp>
        <p:nvSpPr>
          <p:cNvPr id="4" name="Rectangular Callout 3"/>
          <p:cNvSpPr/>
          <p:nvPr/>
        </p:nvSpPr>
        <p:spPr>
          <a:xfrm>
            <a:off x="3284113" y="1983346"/>
            <a:ext cx="1184856" cy="528034"/>
          </a:xfrm>
          <a:prstGeom prst="wedgeRectCallout">
            <a:avLst>
              <a:gd name="adj1" fmla="val -83877"/>
              <a:gd name="adj2" fmla="val -76524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Small</a:t>
            </a:r>
          </a:p>
        </p:txBody>
      </p:sp>
      <p:sp>
        <p:nvSpPr>
          <p:cNvPr id="10" name="Rectangular Callout 9"/>
          <p:cNvSpPr/>
          <p:nvPr/>
        </p:nvSpPr>
        <p:spPr>
          <a:xfrm>
            <a:off x="5194479" y="1983346"/>
            <a:ext cx="1184856" cy="528034"/>
          </a:xfrm>
          <a:prstGeom prst="wedgeRectCallout">
            <a:avLst>
              <a:gd name="adj1" fmla="val 40036"/>
              <a:gd name="adj2" fmla="val -81402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Large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8056090" y="3161363"/>
            <a:ext cx="3583460" cy="2106676"/>
            <a:chOff x="8056090" y="3341667"/>
            <a:chExt cx="3583460" cy="2106676"/>
          </a:xfrm>
        </p:grpSpPr>
        <p:grpSp>
          <p:nvGrpSpPr>
            <p:cNvPr id="9" name="Group 8"/>
            <p:cNvGrpSpPr/>
            <p:nvPr/>
          </p:nvGrpSpPr>
          <p:grpSpPr>
            <a:xfrm>
              <a:off x="8056090" y="3726635"/>
              <a:ext cx="3583460" cy="1721708"/>
              <a:chOff x="7916562" y="2734962"/>
              <a:chExt cx="3583460" cy="1721708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7916562" y="2734962"/>
                <a:ext cx="3583460" cy="1721708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7" name="Group 6"/>
              <p:cNvGrpSpPr/>
              <p:nvPr/>
            </p:nvGrpSpPr>
            <p:grpSpPr>
              <a:xfrm>
                <a:off x="7982463" y="2815688"/>
                <a:ext cx="3209153" cy="1360725"/>
                <a:chOff x="7537621" y="2560315"/>
                <a:chExt cx="3209153" cy="1360725"/>
              </a:xfrm>
            </p:grpSpPr>
            <p:pic>
              <p:nvPicPr>
                <p:cNvPr id="5" name="Picture 4"/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8117874" y="3019340"/>
                  <a:ext cx="2628900" cy="901700"/>
                </a:xfrm>
                <a:prstGeom prst="rect">
                  <a:avLst/>
                </a:prstGeom>
              </p:spPr>
            </p:pic>
            <p:sp>
              <p:nvSpPr>
                <p:cNvPr id="6" name="TextBox 5"/>
                <p:cNvSpPr txBox="1"/>
                <p:nvPr/>
              </p:nvSpPr>
              <p:spPr>
                <a:xfrm>
                  <a:off x="7537621" y="2560315"/>
                  <a:ext cx="2627642" cy="369332"/>
                </a:xfrm>
                <a:prstGeom prst="rect">
                  <a:avLst/>
                </a:prstGeom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For </a:t>
                  </a:r>
                  <a:r>
                    <a:rPr lang="en-US"/>
                    <a:t>each dimension </a:t>
                  </a:r>
                  <a:r>
                    <a:rPr lang="en-US" i="1"/>
                    <a:t>k:</a:t>
                  </a:r>
                  <a:endParaRPr lang="en-US"/>
                </a:p>
              </p:txBody>
            </p:sp>
          </p:grpSp>
        </p:grpSp>
        <p:sp>
          <p:nvSpPr>
            <p:cNvPr id="11" name="TextBox 10"/>
            <p:cNvSpPr txBox="1"/>
            <p:nvPr/>
          </p:nvSpPr>
          <p:spPr>
            <a:xfrm>
              <a:off x="8056090" y="3341667"/>
              <a:ext cx="2523448" cy="46166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Standardization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87135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  <p:bldP spid="1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5205" y="355385"/>
            <a:ext cx="10515600" cy="7157523"/>
          </a:xfrm>
        </p:spPr>
        <p:txBody>
          <a:bodyPr>
            <a:normAutofit/>
          </a:bodyPr>
          <a:lstStyle/>
          <a:p>
            <a:r>
              <a:rPr lang="en-US" b="1" dirty="0"/>
              <a:t>One-hot encoding:</a:t>
            </a:r>
            <a:r>
              <a:rPr lang="en-US" dirty="0"/>
              <a:t> </a:t>
            </a:r>
            <a:r>
              <a:rPr lang="en-US" i="1" dirty="0"/>
              <a:t>Categorical Data</a:t>
            </a:r>
          </a:p>
          <a:p>
            <a:pPr lvl="1"/>
            <a:endParaRPr lang="en-US" b="1" dirty="0"/>
          </a:p>
          <a:p>
            <a:pPr lvl="1"/>
            <a:endParaRPr lang="en-US" b="1" dirty="0"/>
          </a:p>
          <a:p>
            <a:pPr lvl="1"/>
            <a:endParaRPr lang="en-US" b="1" dirty="0"/>
          </a:p>
          <a:p>
            <a:endParaRPr lang="en-US" b="1" dirty="0"/>
          </a:p>
          <a:p>
            <a:r>
              <a:rPr lang="en-US" b="1" dirty="0"/>
              <a:t>Bag-of-words &amp; N-gram: </a:t>
            </a:r>
            <a:r>
              <a:rPr lang="en-US" i="1" dirty="0"/>
              <a:t>Text Data</a:t>
            </a:r>
          </a:p>
          <a:p>
            <a:endParaRPr lang="en-US" b="1" i="1" dirty="0"/>
          </a:p>
          <a:p>
            <a:pPr lvl="1"/>
            <a:endParaRPr lang="en-US" b="1" i="1" dirty="0"/>
          </a:p>
          <a:p>
            <a:pPr lvl="2"/>
            <a:endParaRPr lang="en-US" b="1" i="1" dirty="0"/>
          </a:p>
          <a:p>
            <a:pPr lvl="2"/>
            <a:endParaRPr lang="en-US" b="1" i="1" dirty="0"/>
          </a:p>
          <a:p>
            <a:r>
              <a:rPr lang="en-US" b="1" dirty="0"/>
              <a:t>Custom Features: </a:t>
            </a:r>
            <a:r>
              <a:rPr lang="en-US" i="1" dirty="0"/>
              <a:t>Domain Knowledge</a:t>
            </a:r>
          </a:p>
          <a:p>
            <a:endParaRPr lang="en-US" i="1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0779" y="895586"/>
            <a:ext cx="7657241" cy="1768436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0779" y="3482359"/>
            <a:ext cx="7311686" cy="1764566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57842" y="5830674"/>
            <a:ext cx="6183114" cy="666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32796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F4DE9D-08BE-3649-AAA8-35A79689D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Feature Matrix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591B05-28F2-6648-8B66-24AA889D56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4522" y="616439"/>
            <a:ext cx="525585" cy="578144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15391BF3-9986-1947-B16C-5F06AA0F275E}"/>
              </a:ext>
            </a:extLst>
          </p:cNvPr>
          <p:cNvGrpSpPr/>
          <p:nvPr/>
        </p:nvGrpSpPr>
        <p:grpSpPr>
          <a:xfrm>
            <a:off x="3368683" y="1477302"/>
            <a:ext cx="5905811" cy="2243170"/>
            <a:chOff x="1189470" y="2575617"/>
            <a:chExt cx="5905811" cy="224317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BF326F56-3AF6-9B48-9BC7-CC965B0EBEE6}"/>
                </a:ext>
              </a:extLst>
            </p:cNvPr>
            <p:cNvGrpSpPr/>
            <p:nvPr/>
          </p:nvGrpSpPr>
          <p:grpSpPr>
            <a:xfrm>
              <a:off x="1189470" y="2672538"/>
              <a:ext cx="5905811" cy="2146249"/>
              <a:chOff x="1189469" y="1347614"/>
              <a:chExt cx="9551591" cy="3471173"/>
            </a:xfrm>
          </p:grpSpPr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9300233D-19C8-5045-8A9C-82AC215730A6}"/>
                  </a:ext>
                </a:extLst>
              </p:cNvPr>
              <p:cNvSpPr/>
              <p:nvPr/>
            </p:nvSpPr>
            <p:spPr>
              <a:xfrm>
                <a:off x="1189469" y="1780359"/>
                <a:ext cx="3739274" cy="2634292"/>
              </a:xfrm>
              <a:custGeom>
                <a:avLst/>
                <a:gdLst>
                  <a:gd name="connsiteX0" fmla="*/ 764836 w 3739274"/>
                  <a:gd name="connsiteY0" fmla="*/ 1751736 h 2634292"/>
                  <a:gd name="connsiteX1" fmla="*/ 47660 w 3739274"/>
                  <a:gd name="connsiteY1" fmla="*/ 353242 h 2634292"/>
                  <a:gd name="connsiteX2" fmla="*/ 2055754 w 3739274"/>
                  <a:gd name="connsiteY2" fmla="*/ 460818 h 2634292"/>
                  <a:gd name="connsiteX3" fmla="*/ 2988083 w 3739274"/>
                  <a:gd name="connsiteY3" fmla="*/ 102230 h 2634292"/>
                  <a:gd name="connsiteX4" fmla="*/ 3723189 w 3739274"/>
                  <a:gd name="connsiteY4" fmla="*/ 2576489 h 2634292"/>
                  <a:gd name="connsiteX5" fmla="*/ 2270907 w 3739274"/>
                  <a:gd name="connsiteY5" fmla="*/ 1841383 h 2634292"/>
                  <a:gd name="connsiteX6" fmla="*/ 764836 w 3739274"/>
                  <a:gd name="connsiteY6" fmla="*/ 1751736 h 26342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39274" h="2634292">
                    <a:moveTo>
                      <a:pt x="764836" y="1751736"/>
                    </a:moveTo>
                    <a:cubicBezTo>
                      <a:pt x="394295" y="1503713"/>
                      <a:pt x="-167493" y="568395"/>
                      <a:pt x="47660" y="353242"/>
                    </a:cubicBezTo>
                    <a:cubicBezTo>
                      <a:pt x="262813" y="138089"/>
                      <a:pt x="1565684" y="502653"/>
                      <a:pt x="2055754" y="460818"/>
                    </a:cubicBezTo>
                    <a:cubicBezTo>
                      <a:pt x="2545824" y="418983"/>
                      <a:pt x="2710177" y="-250382"/>
                      <a:pt x="2988083" y="102230"/>
                    </a:cubicBezTo>
                    <a:cubicBezTo>
                      <a:pt x="3265989" y="454842"/>
                      <a:pt x="3842718" y="2286630"/>
                      <a:pt x="3723189" y="2576489"/>
                    </a:cubicBezTo>
                    <a:cubicBezTo>
                      <a:pt x="3603660" y="2866348"/>
                      <a:pt x="2757989" y="1978842"/>
                      <a:pt x="2270907" y="1841383"/>
                    </a:cubicBezTo>
                    <a:cubicBezTo>
                      <a:pt x="1783825" y="1703924"/>
                      <a:pt x="1135377" y="1999759"/>
                      <a:pt x="764836" y="1751736"/>
                    </a:cubicBezTo>
                    <a:close/>
                  </a:path>
                </a:pathLst>
              </a:custGeom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/>
                  <a:t>Domain</a:t>
                </a:r>
              </a:p>
            </p:txBody>
          </p:sp>
          <p:sp>
            <p:nvSpPr>
              <p:cNvPr id="9" name="Freeform 8">
                <a:extLst>
                  <a:ext uri="{FF2B5EF4-FFF2-40B4-BE49-F238E27FC236}">
                    <a16:creationId xmlns:a16="http://schemas.microsoft.com/office/drawing/2014/main" id="{74EF0AF2-90A8-EF43-86B8-827CA82C37E0}"/>
                  </a:ext>
                </a:extLst>
              </p:cNvPr>
              <p:cNvSpPr/>
              <p:nvPr/>
            </p:nvSpPr>
            <p:spPr>
              <a:xfrm>
                <a:off x="4105834" y="1994846"/>
                <a:ext cx="4625789" cy="881729"/>
              </a:xfrm>
              <a:custGeom>
                <a:avLst/>
                <a:gdLst>
                  <a:gd name="connsiteX0" fmla="*/ 0 w 4177553"/>
                  <a:gd name="connsiteY0" fmla="*/ 860919 h 860919"/>
                  <a:gd name="connsiteX1" fmla="*/ 2259106 w 4177553"/>
                  <a:gd name="connsiteY1" fmla="*/ 307 h 860919"/>
                  <a:gd name="connsiteX2" fmla="*/ 4177553 w 4177553"/>
                  <a:gd name="connsiteY2" fmla="*/ 753342 h 8609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177553" h="860919">
                    <a:moveTo>
                      <a:pt x="0" y="860919"/>
                    </a:moveTo>
                    <a:cubicBezTo>
                      <a:pt x="781423" y="439577"/>
                      <a:pt x="1562847" y="18236"/>
                      <a:pt x="2259106" y="307"/>
                    </a:cubicBezTo>
                    <a:cubicBezTo>
                      <a:pt x="2955365" y="-17622"/>
                      <a:pt x="4177553" y="753342"/>
                      <a:pt x="4177553" y="753342"/>
                    </a:cubicBezTo>
                  </a:path>
                </a:pathLst>
              </a:custGeom>
              <a:noFill/>
              <a:ln w="38100">
                <a:solidFill>
                  <a:schemeClr val="tx1">
                    <a:lumMod val="95000"/>
                    <a:lumOff val="5000"/>
                  </a:schemeClr>
                </a:solidFill>
                <a:headEnd type="oval"/>
                <a:tailEnd type="stealth"/>
              </a:ln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BEC634B6-7F35-584F-BB7A-129B1CE7204D}"/>
                  </a:ext>
                </a:extLst>
              </p:cNvPr>
              <p:cNvCxnSpPr/>
              <p:nvPr/>
            </p:nvCxnSpPr>
            <p:spPr>
              <a:xfrm>
                <a:off x="7542948" y="3102842"/>
                <a:ext cx="3198112" cy="0"/>
              </a:xfrm>
              <a:prstGeom prst="straightConnector1">
                <a:avLst/>
              </a:prstGeom>
              <a:ln w="57150">
                <a:headEnd type="stealth"/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CF4D237F-8E16-0745-849E-1C8F6E6C05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321960" y="3341651"/>
                <a:ext cx="419100" cy="215900"/>
              </a:xfrm>
              <a:prstGeom prst="rect">
                <a:avLst/>
              </a:prstGeom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91A80D88-033C-C945-8F04-D942E1766C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078653" y="3341651"/>
                <a:ext cx="749300" cy="215900"/>
              </a:xfrm>
              <a:prstGeom prst="rect">
                <a:avLst/>
              </a:prstGeom>
            </p:spPr>
          </p:pic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027D23F6-BBCD-C14C-B611-5EC34D794CC5}"/>
                  </a:ext>
                </a:extLst>
              </p:cNvPr>
              <p:cNvCxnSpPr/>
              <p:nvPr/>
            </p:nvCxnSpPr>
            <p:spPr>
              <a:xfrm flipH="1">
                <a:off x="8346876" y="2255498"/>
                <a:ext cx="1432607" cy="1887360"/>
              </a:xfrm>
              <a:prstGeom prst="straightConnector1">
                <a:avLst/>
              </a:prstGeom>
              <a:ln w="57150">
                <a:headEnd type="stealth"/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B2191896-846E-754D-BAA4-94B919364AE5}"/>
                  </a:ext>
                </a:extLst>
              </p:cNvPr>
              <p:cNvCxnSpPr/>
              <p:nvPr/>
            </p:nvCxnSpPr>
            <p:spPr>
              <a:xfrm>
                <a:off x="9142003" y="1687519"/>
                <a:ext cx="1" cy="2830645"/>
              </a:xfrm>
              <a:prstGeom prst="straightConnector1">
                <a:avLst/>
              </a:prstGeom>
              <a:ln w="57150">
                <a:headEnd type="stealth"/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E6E5E55E-9DDE-9D4A-ABC3-A61E965C14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137325" y="4222561"/>
                <a:ext cx="580381" cy="298984"/>
              </a:xfrm>
              <a:prstGeom prst="rect">
                <a:avLst/>
              </a:prstGeom>
            </p:spPr>
          </p:pic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F5CDF924-1A39-0B42-8DC3-C81E506094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343783" y="2029231"/>
                <a:ext cx="673836" cy="194156"/>
              </a:xfrm>
              <a:prstGeom prst="rect">
                <a:avLst/>
              </a:prstGeom>
            </p:spPr>
          </p:pic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5F3EBEFA-E4B1-914C-83E8-E3664946A4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945589" y="1347614"/>
                <a:ext cx="419100" cy="215900"/>
              </a:xfrm>
              <a:prstGeom prst="rect">
                <a:avLst/>
              </a:prstGeom>
            </p:spPr>
          </p:pic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C2C9D574-3438-0C43-B08E-0EB12B02E8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615389" y="4602887"/>
                <a:ext cx="749300" cy="215900"/>
              </a:xfrm>
              <a:prstGeom prst="rect">
                <a:avLst/>
              </a:prstGeom>
            </p:spPr>
          </p:pic>
        </p:grp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41B034E-5BD0-C244-8937-5FC74D05602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422755" y="2575617"/>
              <a:ext cx="254000" cy="419100"/>
            </a:xfrm>
            <a:prstGeom prst="rect">
              <a:avLst/>
            </a:prstGeom>
          </p:spPr>
        </p:pic>
      </p:grp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EB55F533-3CBD-8843-AC22-80ADC7270A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6260464"/>
              </p:ext>
            </p:extLst>
          </p:nvPr>
        </p:nvGraphicFramePr>
        <p:xfrm>
          <a:off x="625808" y="4400781"/>
          <a:ext cx="4346572" cy="18417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8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33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155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649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5493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01720">
                <a:tc>
                  <a:txBody>
                    <a:bodyPr/>
                    <a:lstStyle/>
                    <a:p>
                      <a:r>
                        <a:rPr lang="en-US" sz="1400" dirty="0" err="1">
                          <a:latin typeface="+mn-lt"/>
                          <a:ea typeface="Century Gothic" charset="0"/>
                          <a:cs typeface="Century Gothic" charset="0"/>
                        </a:rPr>
                        <a:t>uid</a:t>
                      </a:r>
                      <a:endParaRPr lang="en-US" sz="1400" dirty="0">
                        <a:latin typeface="+mn-lt"/>
                        <a:ea typeface="Century Gothic" charset="0"/>
                        <a:cs typeface="Century Gothic" charset="0"/>
                      </a:endParaRPr>
                    </a:p>
                  </a:txBody>
                  <a:tcPr marL="73561" marR="73561" marT="36781" marB="36781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+mn-lt"/>
                          <a:ea typeface="Century Gothic" charset="0"/>
                          <a:cs typeface="Century Gothic" charset="0"/>
                        </a:rPr>
                        <a:t>age</a:t>
                      </a:r>
                    </a:p>
                  </a:txBody>
                  <a:tcPr marL="73561" marR="73561" marT="36781" marB="36781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+mn-lt"/>
                          <a:ea typeface="Century Gothic" charset="0"/>
                          <a:cs typeface="Century Gothic" charset="0"/>
                        </a:rPr>
                        <a:t>state</a:t>
                      </a:r>
                    </a:p>
                  </a:txBody>
                  <a:tcPr marL="73561" marR="73561" marT="36781" marB="36781"/>
                </a:tc>
                <a:tc>
                  <a:txBody>
                    <a:bodyPr/>
                    <a:lstStyle/>
                    <a:p>
                      <a:r>
                        <a:rPr lang="en-US" sz="1400" dirty="0" err="1">
                          <a:latin typeface="+mn-lt"/>
                          <a:ea typeface="Century Gothic" charset="0"/>
                          <a:cs typeface="Century Gothic" charset="0"/>
                        </a:rPr>
                        <a:t>hasBought</a:t>
                      </a:r>
                      <a:endParaRPr lang="en-US" sz="1400" dirty="0">
                        <a:latin typeface="+mn-lt"/>
                        <a:ea typeface="Century Gothic" charset="0"/>
                        <a:cs typeface="Century Gothic" charset="0"/>
                      </a:endParaRPr>
                    </a:p>
                  </a:txBody>
                  <a:tcPr marL="73561" marR="73561" marT="36781" marB="36781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+mn-lt"/>
                          <a:ea typeface="Century Gothic" charset="0"/>
                          <a:cs typeface="Century Gothic" charset="0"/>
                        </a:rPr>
                        <a:t>review</a:t>
                      </a:r>
                    </a:p>
                  </a:txBody>
                  <a:tcPr marL="73561" marR="73561" marT="36781" marB="36781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1720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  <a:ea typeface="Century Gothic" charset="0"/>
                          <a:cs typeface="Century Gothic" charset="0"/>
                        </a:rPr>
                        <a:t>0</a:t>
                      </a:r>
                    </a:p>
                  </a:txBody>
                  <a:tcPr marL="73561" marR="73561" marT="36781" marB="36781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  <a:ea typeface="Century Gothic" charset="0"/>
                          <a:cs typeface="Century Gothic" charset="0"/>
                        </a:rPr>
                        <a:t>32</a:t>
                      </a:r>
                    </a:p>
                  </a:txBody>
                  <a:tcPr marL="73561" marR="73561" marT="36781" marB="36781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  <a:ea typeface="Century Gothic" charset="0"/>
                          <a:cs typeface="Century Gothic" charset="0"/>
                        </a:rPr>
                        <a:t>NY</a:t>
                      </a:r>
                    </a:p>
                  </a:txBody>
                  <a:tcPr marL="73561" marR="73561" marT="36781" marB="36781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  <a:ea typeface="Century Gothic" charset="0"/>
                          <a:cs typeface="Century Gothic" charset="0"/>
                        </a:rPr>
                        <a:t>True</a:t>
                      </a:r>
                    </a:p>
                  </a:txBody>
                  <a:tcPr marL="73561" marR="73561" marT="36781" marB="36781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  <a:ea typeface="Century Gothic" charset="0"/>
                          <a:cs typeface="Century Gothic" charset="0"/>
                        </a:rPr>
                        <a:t>”Meh</a:t>
                      </a:r>
                      <a:r>
                        <a:rPr lang="en-US" sz="1200" baseline="0" dirty="0">
                          <a:latin typeface="+mn-lt"/>
                          <a:ea typeface="Century Gothic" charset="0"/>
                          <a:cs typeface="Century Gothic" charset="0"/>
                        </a:rPr>
                        <a:t>.”</a:t>
                      </a:r>
                      <a:endParaRPr lang="en-US" sz="1200" dirty="0">
                        <a:latin typeface="+mn-lt"/>
                        <a:ea typeface="Century Gothic" charset="0"/>
                        <a:cs typeface="Century Gothic" charset="0"/>
                      </a:endParaRPr>
                    </a:p>
                  </a:txBody>
                  <a:tcPr marL="73561" marR="73561" marT="36781" marB="3678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6845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  <a:ea typeface="Century Gothic" charset="0"/>
                          <a:cs typeface="Century Gothic" charset="0"/>
                        </a:rPr>
                        <a:t>42</a:t>
                      </a:r>
                    </a:p>
                  </a:txBody>
                  <a:tcPr marL="73561" marR="73561" marT="36781" marB="36781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  <a:ea typeface="Century Gothic" charset="0"/>
                          <a:cs typeface="Century Gothic" charset="0"/>
                        </a:rPr>
                        <a:t>50</a:t>
                      </a:r>
                    </a:p>
                  </a:txBody>
                  <a:tcPr marL="73561" marR="73561" marT="36781" marB="36781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  <a:ea typeface="Century Gothic" charset="0"/>
                          <a:cs typeface="Century Gothic" charset="0"/>
                        </a:rPr>
                        <a:t>WA</a:t>
                      </a:r>
                    </a:p>
                  </a:txBody>
                  <a:tcPr marL="73561" marR="73561" marT="36781" marB="36781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  <a:ea typeface="Century Gothic" charset="0"/>
                          <a:cs typeface="Century Gothic" charset="0"/>
                        </a:rPr>
                        <a:t>True</a:t>
                      </a:r>
                    </a:p>
                  </a:txBody>
                  <a:tcPr marL="73561" marR="73561" marT="36781" marB="36781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  <a:ea typeface="Century Gothic" charset="0"/>
                          <a:cs typeface="Century Gothic" charset="0"/>
                        </a:rPr>
                        <a:t>”Worked</a:t>
                      </a:r>
                      <a:r>
                        <a:rPr lang="en-US" sz="1200" baseline="0" dirty="0">
                          <a:latin typeface="+mn-lt"/>
                          <a:ea typeface="Century Gothic" charset="0"/>
                          <a:cs typeface="Century Gothic" charset="0"/>
                        </a:rPr>
                        <a:t> out of the box </a:t>
                      </a:r>
                      <a:r>
                        <a:rPr lang="mr-IN" sz="1200" baseline="0" dirty="0">
                          <a:latin typeface="+mn-lt"/>
                          <a:ea typeface="Century Gothic" charset="0"/>
                          <a:cs typeface="Century Gothic" charset="0"/>
                        </a:rPr>
                        <a:t>…</a:t>
                      </a:r>
                      <a:r>
                        <a:rPr lang="en-US" sz="1200" baseline="0" dirty="0">
                          <a:latin typeface="+mn-lt"/>
                          <a:ea typeface="Century Gothic" charset="0"/>
                          <a:cs typeface="Century Gothic" charset="0"/>
                        </a:rPr>
                        <a:t>”</a:t>
                      </a:r>
                      <a:endParaRPr lang="en-US" sz="1200" dirty="0">
                        <a:latin typeface="+mn-lt"/>
                        <a:ea typeface="Century Gothic" charset="0"/>
                        <a:cs typeface="Century Gothic" charset="0"/>
                      </a:endParaRPr>
                    </a:p>
                  </a:txBody>
                  <a:tcPr marL="73561" marR="73561" marT="36781" marB="36781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1472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  <a:ea typeface="Century Gothic" charset="0"/>
                          <a:cs typeface="Century Gothic" charset="0"/>
                        </a:rPr>
                        <a:t>57</a:t>
                      </a:r>
                    </a:p>
                  </a:txBody>
                  <a:tcPr marL="73561" marR="73561" marT="36781" marB="36781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  <a:ea typeface="Century Gothic" charset="0"/>
                          <a:cs typeface="Century Gothic" charset="0"/>
                        </a:rPr>
                        <a:t>16</a:t>
                      </a:r>
                    </a:p>
                  </a:txBody>
                  <a:tcPr marL="73561" marR="73561" marT="36781" marB="36781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  <a:ea typeface="Century Gothic" charset="0"/>
                          <a:cs typeface="Century Gothic" charset="0"/>
                        </a:rPr>
                        <a:t>CA</a:t>
                      </a:r>
                    </a:p>
                  </a:txBody>
                  <a:tcPr marL="73561" marR="73561" marT="36781" marB="36781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  <a:ea typeface="Century Gothic" charset="0"/>
                          <a:cs typeface="Century Gothic" charset="0"/>
                        </a:rPr>
                        <a:t>NULL</a:t>
                      </a:r>
                    </a:p>
                  </a:txBody>
                  <a:tcPr marL="73561" marR="73561" marT="36781" marB="36781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  <a:ea typeface="Century Gothic" charset="0"/>
                          <a:cs typeface="Century Gothic" charset="0"/>
                        </a:rPr>
                        <a:t>“</a:t>
                      </a:r>
                      <a:r>
                        <a:rPr lang="en-US" sz="1200" dirty="0" err="1">
                          <a:latin typeface="+mn-lt"/>
                          <a:ea typeface="Century Gothic" charset="0"/>
                          <a:cs typeface="Century Gothic" charset="0"/>
                        </a:rPr>
                        <a:t>Hella</a:t>
                      </a:r>
                      <a:r>
                        <a:rPr lang="en-US" sz="1200" baseline="0" dirty="0">
                          <a:latin typeface="+mn-lt"/>
                          <a:ea typeface="Century Gothic" charset="0"/>
                          <a:cs typeface="Century Gothic" charset="0"/>
                        </a:rPr>
                        <a:t> </a:t>
                      </a:r>
                      <a:r>
                        <a:rPr lang="en-US" sz="1200" dirty="0">
                          <a:latin typeface="+mn-lt"/>
                          <a:ea typeface="Century Gothic" charset="0"/>
                          <a:cs typeface="Century Gothic" charset="0"/>
                        </a:rPr>
                        <a:t>tots lit</a:t>
                      </a:r>
                      <a:r>
                        <a:rPr lang="en-US" sz="1200" baseline="0" dirty="0">
                          <a:latin typeface="+mn-lt"/>
                          <a:ea typeface="Century Gothic" charset="0"/>
                          <a:cs typeface="Century Gothic" charset="0"/>
                        </a:rPr>
                        <a:t>...”</a:t>
                      </a:r>
                      <a:endParaRPr lang="en-US" sz="1200" dirty="0">
                        <a:latin typeface="+mn-lt"/>
                        <a:ea typeface="Century Gothic" charset="0"/>
                        <a:cs typeface="Century Gothic" charset="0"/>
                      </a:endParaRPr>
                    </a:p>
                  </a:txBody>
                  <a:tcPr marL="73561" marR="73561" marT="36781" marB="36781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F3887C6C-4BB6-7249-B7E2-07030A01F2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7337026"/>
              </p:ext>
            </p:extLst>
          </p:nvPr>
        </p:nvGraphicFramePr>
        <p:xfrm>
          <a:off x="6430107" y="4533896"/>
          <a:ext cx="5474969" cy="1575526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533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06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926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47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2753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67862">
                  <a:extLst>
                    <a:ext uri="{9D8B030D-6E8A-4147-A177-3AD203B41FA5}">
                      <a16:colId xmlns:a16="http://schemas.microsoft.com/office/drawing/2014/main" val="876063130"/>
                    </a:ext>
                  </a:extLst>
                </a:gridCol>
                <a:gridCol w="1069211">
                  <a:extLst>
                    <a:ext uri="{9D8B030D-6E8A-4147-A177-3AD203B41FA5}">
                      <a16:colId xmlns:a16="http://schemas.microsoft.com/office/drawing/2014/main" val="3291915661"/>
                    </a:ext>
                  </a:extLst>
                </a:gridCol>
                <a:gridCol w="1082266">
                  <a:extLst>
                    <a:ext uri="{9D8B030D-6E8A-4147-A177-3AD203B41FA5}">
                      <a16:colId xmlns:a16="http://schemas.microsoft.com/office/drawing/2014/main" val="1511950444"/>
                    </a:ext>
                  </a:extLst>
                </a:gridCol>
              </a:tblGrid>
              <a:tr h="44426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AK</a:t>
                      </a:r>
                      <a:endParaRPr lang="en-US" sz="1400" b="1" dirty="0">
                        <a:latin typeface="+mj-lt"/>
                      </a:endParaRP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1400" dirty="0"/>
                        <a:t>…</a:t>
                      </a:r>
                      <a:endParaRPr lang="en-US" sz="1400" b="1" dirty="0">
                        <a:latin typeface="+mj-lt"/>
                      </a:endParaRP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NY</a:t>
                      </a:r>
                      <a:endParaRPr lang="en-US" sz="1400" b="1" dirty="0">
                        <a:latin typeface="+mj-lt"/>
                      </a:endParaRP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1400" dirty="0"/>
                        <a:t>…</a:t>
                      </a:r>
                      <a:endParaRPr lang="en-US" sz="1400" b="1" dirty="0">
                        <a:latin typeface="+mj-lt"/>
                      </a:endParaRP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WY</a:t>
                      </a:r>
                      <a:endParaRPr lang="en-US" sz="1400" b="1" dirty="0">
                        <a:latin typeface="+mj-lt"/>
                      </a:endParaRP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age</a:t>
                      </a:r>
                      <a:endParaRPr lang="en-US" sz="1400" b="1" dirty="0">
                        <a:latin typeface="+mj-lt"/>
                      </a:endParaRP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hasBought</a:t>
                      </a:r>
                      <a:endParaRPr lang="en-US" sz="1400" b="1" dirty="0">
                        <a:latin typeface="+mj-lt"/>
                      </a:endParaRP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hasBought</a:t>
                      </a:r>
                      <a:r>
                        <a:rPr lang="en-US" sz="1400" dirty="0"/>
                        <a:t> missing</a:t>
                      </a:r>
                      <a:endParaRPr lang="en-US" sz="1400" b="1" dirty="0">
                        <a:latin typeface="+mj-lt"/>
                      </a:endParaRPr>
                    </a:p>
                  </a:txBody>
                  <a:tcPr marL="73696" marR="73696" marT="36848" marB="36848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837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marL="0" marR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mr-IN" sz="1600" dirty="0"/>
                        <a:t>…</a:t>
                      </a:r>
                      <a:endParaRPr lang="en-US" sz="1600" dirty="0"/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marL="0" marR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>
                          <a:uFillTx/>
                        </a:rPr>
                        <a:t>1</a:t>
                      </a:r>
                      <a:endParaRPr lang="en-US" sz="1600" kern="1200" dirty="0">
                        <a:solidFill>
                          <a:schemeClr val="dk1"/>
                        </a:solidFill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marL="0" marR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mr-IN" sz="1600" kern="1200" dirty="0">
                          <a:uFillTx/>
                        </a:rPr>
                        <a:t>…</a:t>
                      </a:r>
                      <a:endParaRPr lang="en-US" sz="1600" kern="1200" dirty="0">
                        <a:solidFill>
                          <a:schemeClr val="dk1"/>
                        </a:solidFill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32</a:t>
                      </a: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73696" marR="73696" marT="36848" marB="3684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837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1600" dirty="0"/>
                        <a:t>…</a:t>
                      </a:r>
                      <a:endParaRPr lang="en-US" sz="1600" dirty="0"/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1600" dirty="0"/>
                        <a:t>…</a:t>
                      </a:r>
                      <a:endParaRPr lang="en-US" sz="1600" dirty="0"/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50</a:t>
                      </a: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73696" marR="73696" marT="36848" marB="36848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837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marL="0" marR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mr-IN" sz="1600" dirty="0"/>
                        <a:t>…</a:t>
                      </a:r>
                      <a:endParaRPr lang="en-US" sz="1600" dirty="0"/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1600" dirty="0"/>
                        <a:t>…</a:t>
                      </a:r>
                      <a:endParaRPr lang="en-US" sz="1600" dirty="0"/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</a:t>
                      </a: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 marL="73696" marR="73696" marT="36848" marB="36848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A298E66C-6160-AF46-B2E1-305D6AE8CC21}"/>
              </a:ext>
            </a:extLst>
          </p:cNvPr>
          <p:cNvSpPr txBox="1"/>
          <p:nvPr/>
        </p:nvSpPr>
        <p:spPr>
          <a:xfrm>
            <a:off x="7393764" y="6190199"/>
            <a:ext cx="3243196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Entirely </a:t>
            </a:r>
            <a:r>
              <a:rPr lang="en-US" b="1" dirty="0"/>
              <a:t>Quantitative</a:t>
            </a:r>
            <a:r>
              <a:rPr lang="en-US" dirty="0"/>
              <a:t> Values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F22C165A-BFC3-5F41-93C0-79613179CF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35603" y="4031449"/>
            <a:ext cx="330200" cy="2794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7567A15-74AF-284C-B6D4-40D5236D703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64588" y="4004911"/>
            <a:ext cx="1676400" cy="3810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A1EC8E69-BE63-EC46-B62C-AAFB4B9FDE7E}"/>
              </a:ext>
            </a:extLst>
          </p:cNvPr>
          <p:cNvSpPr txBox="1"/>
          <p:nvPr/>
        </p:nvSpPr>
        <p:spPr>
          <a:xfrm>
            <a:off x="2344615" y="4031449"/>
            <a:ext cx="1454244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 err="1"/>
              <a:t>DataFrame</a:t>
            </a:r>
            <a:endParaRPr lang="en-US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D2750DF8-2AC4-FB4C-904B-3FA90BF971E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62712" y="5431204"/>
            <a:ext cx="215900" cy="368300"/>
          </a:xfrm>
          <a:prstGeom prst="rect">
            <a:avLst/>
          </a:prstGeom>
        </p:spPr>
      </p:pic>
      <p:sp>
        <p:nvSpPr>
          <p:cNvPr id="29" name="Right Arrow 28">
            <a:extLst>
              <a:ext uri="{FF2B5EF4-FFF2-40B4-BE49-F238E27FC236}">
                <a16:creationId xmlns:a16="http://schemas.microsoft.com/office/drawing/2014/main" id="{60684A38-C188-4442-B1F0-7FDD74EFB1C2}"/>
              </a:ext>
            </a:extLst>
          </p:cNvPr>
          <p:cNvSpPr/>
          <p:nvPr/>
        </p:nvSpPr>
        <p:spPr>
          <a:xfrm>
            <a:off x="5387898" y="5239597"/>
            <a:ext cx="657468" cy="16412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949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7" grpId="0"/>
      <p:bldP spid="2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F4DE9D-08BE-3649-AAA8-35A79689D2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450" y="-3495739"/>
            <a:ext cx="10801350" cy="1325563"/>
          </a:xfrm>
        </p:spPr>
        <p:txBody>
          <a:bodyPr/>
          <a:lstStyle/>
          <a:p>
            <a:r>
              <a:rPr lang="en-US" dirty="0"/>
              <a:t>The Feature Matrix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591B05-28F2-6648-8B66-24AA889D56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4522" y="-3199975"/>
            <a:ext cx="525585" cy="578144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15391BF3-9986-1947-B16C-5F06AA0F275E}"/>
              </a:ext>
            </a:extLst>
          </p:cNvPr>
          <p:cNvGrpSpPr/>
          <p:nvPr/>
        </p:nvGrpSpPr>
        <p:grpSpPr>
          <a:xfrm>
            <a:off x="3368683" y="-2339112"/>
            <a:ext cx="5905811" cy="2243170"/>
            <a:chOff x="1189470" y="2575617"/>
            <a:chExt cx="5905811" cy="224317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BF326F56-3AF6-9B48-9BC7-CC965B0EBEE6}"/>
                </a:ext>
              </a:extLst>
            </p:cNvPr>
            <p:cNvGrpSpPr/>
            <p:nvPr/>
          </p:nvGrpSpPr>
          <p:grpSpPr>
            <a:xfrm>
              <a:off x="1189470" y="2672538"/>
              <a:ext cx="5905811" cy="2146249"/>
              <a:chOff x="1189469" y="1347614"/>
              <a:chExt cx="9551591" cy="3471173"/>
            </a:xfrm>
          </p:grpSpPr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9300233D-19C8-5045-8A9C-82AC215730A6}"/>
                  </a:ext>
                </a:extLst>
              </p:cNvPr>
              <p:cNvSpPr/>
              <p:nvPr/>
            </p:nvSpPr>
            <p:spPr>
              <a:xfrm>
                <a:off x="1189469" y="1780359"/>
                <a:ext cx="3739274" cy="2634292"/>
              </a:xfrm>
              <a:custGeom>
                <a:avLst/>
                <a:gdLst>
                  <a:gd name="connsiteX0" fmla="*/ 764836 w 3739274"/>
                  <a:gd name="connsiteY0" fmla="*/ 1751736 h 2634292"/>
                  <a:gd name="connsiteX1" fmla="*/ 47660 w 3739274"/>
                  <a:gd name="connsiteY1" fmla="*/ 353242 h 2634292"/>
                  <a:gd name="connsiteX2" fmla="*/ 2055754 w 3739274"/>
                  <a:gd name="connsiteY2" fmla="*/ 460818 h 2634292"/>
                  <a:gd name="connsiteX3" fmla="*/ 2988083 w 3739274"/>
                  <a:gd name="connsiteY3" fmla="*/ 102230 h 2634292"/>
                  <a:gd name="connsiteX4" fmla="*/ 3723189 w 3739274"/>
                  <a:gd name="connsiteY4" fmla="*/ 2576489 h 2634292"/>
                  <a:gd name="connsiteX5" fmla="*/ 2270907 w 3739274"/>
                  <a:gd name="connsiteY5" fmla="*/ 1841383 h 2634292"/>
                  <a:gd name="connsiteX6" fmla="*/ 764836 w 3739274"/>
                  <a:gd name="connsiteY6" fmla="*/ 1751736 h 26342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39274" h="2634292">
                    <a:moveTo>
                      <a:pt x="764836" y="1751736"/>
                    </a:moveTo>
                    <a:cubicBezTo>
                      <a:pt x="394295" y="1503713"/>
                      <a:pt x="-167493" y="568395"/>
                      <a:pt x="47660" y="353242"/>
                    </a:cubicBezTo>
                    <a:cubicBezTo>
                      <a:pt x="262813" y="138089"/>
                      <a:pt x="1565684" y="502653"/>
                      <a:pt x="2055754" y="460818"/>
                    </a:cubicBezTo>
                    <a:cubicBezTo>
                      <a:pt x="2545824" y="418983"/>
                      <a:pt x="2710177" y="-250382"/>
                      <a:pt x="2988083" y="102230"/>
                    </a:cubicBezTo>
                    <a:cubicBezTo>
                      <a:pt x="3265989" y="454842"/>
                      <a:pt x="3842718" y="2286630"/>
                      <a:pt x="3723189" y="2576489"/>
                    </a:cubicBezTo>
                    <a:cubicBezTo>
                      <a:pt x="3603660" y="2866348"/>
                      <a:pt x="2757989" y="1978842"/>
                      <a:pt x="2270907" y="1841383"/>
                    </a:cubicBezTo>
                    <a:cubicBezTo>
                      <a:pt x="1783825" y="1703924"/>
                      <a:pt x="1135377" y="1999759"/>
                      <a:pt x="764836" y="1751736"/>
                    </a:cubicBezTo>
                    <a:close/>
                  </a:path>
                </a:pathLst>
              </a:custGeom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/>
                  <a:t>Domain</a:t>
                </a:r>
              </a:p>
            </p:txBody>
          </p:sp>
          <p:sp>
            <p:nvSpPr>
              <p:cNvPr id="9" name="Freeform 8">
                <a:extLst>
                  <a:ext uri="{FF2B5EF4-FFF2-40B4-BE49-F238E27FC236}">
                    <a16:creationId xmlns:a16="http://schemas.microsoft.com/office/drawing/2014/main" id="{74EF0AF2-90A8-EF43-86B8-827CA82C37E0}"/>
                  </a:ext>
                </a:extLst>
              </p:cNvPr>
              <p:cNvSpPr/>
              <p:nvPr/>
            </p:nvSpPr>
            <p:spPr>
              <a:xfrm>
                <a:off x="4105834" y="1994846"/>
                <a:ext cx="4625789" cy="881729"/>
              </a:xfrm>
              <a:custGeom>
                <a:avLst/>
                <a:gdLst>
                  <a:gd name="connsiteX0" fmla="*/ 0 w 4177553"/>
                  <a:gd name="connsiteY0" fmla="*/ 860919 h 860919"/>
                  <a:gd name="connsiteX1" fmla="*/ 2259106 w 4177553"/>
                  <a:gd name="connsiteY1" fmla="*/ 307 h 860919"/>
                  <a:gd name="connsiteX2" fmla="*/ 4177553 w 4177553"/>
                  <a:gd name="connsiteY2" fmla="*/ 753342 h 8609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177553" h="860919">
                    <a:moveTo>
                      <a:pt x="0" y="860919"/>
                    </a:moveTo>
                    <a:cubicBezTo>
                      <a:pt x="781423" y="439577"/>
                      <a:pt x="1562847" y="18236"/>
                      <a:pt x="2259106" y="307"/>
                    </a:cubicBezTo>
                    <a:cubicBezTo>
                      <a:pt x="2955365" y="-17622"/>
                      <a:pt x="4177553" y="753342"/>
                      <a:pt x="4177553" y="753342"/>
                    </a:cubicBezTo>
                  </a:path>
                </a:pathLst>
              </a:custGeom>
              <a:noFill/>
              <a:ln w="38100">
                <a:solidFill>
                  <a:schemeClr val="tx1">
                    <a:lumMod val="95000"/>
                    <a:lumOff val="5000"/>
                  </a:schemeClr>
                </a:solidFill>
                <a:headEnd type="oval"/>
                <a:tailEnd type="stealth"/>
              </a:ln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BEC634B6-7F35-584F-BB7A-129B1CE7204D}"/>
                  </a:ext>
                </a:extLst>
              </p:cNvPr>
              <p:cNvCxnSpPr/>
              <p:nvPr/>
            </p:nvCxnSpPr>
            <p:spPr>
              <a:xfrm>
                <a:off x="7542948" y="3102842"/>
                <a:ext cx="3198112" cy="0"/>
              </a:xfrm>
              <a:prstGeom prst="straightConnector1">
                <a:avLst/>
              </a:prstGeom>
              <a:ln w="57150">
                <a:headEnd type="stealth"/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CF4D237F-8E16-0745-849E-1C8F6E6C05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321960" y="3341651"/>
                <a:ext cx="419100" cy="215900"/>
              </a:xfrm>
              <a:prstGeom prst="rect">
                <a:avLst/>
              </a:prstGeom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91A80D88-033C-C945-8F04-D942E1766C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078653" y="3341651"/>
                <a:ext cx="749300" cy="215900"/>
              </a:xfrm>
              <a:prstGeom prst="rect">
                <a:avLst/>
              </a:prstGeom>
            </p:spPr>
          </p:pic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027D23F6-BBCD-C14C-B611-5EC34D794CC5}"/>
                  </a:ext>
                </a:extLst>
              </p:cNvPr>
              <p:cNvCxnSpPr/>
              <p:nvPr/>
            </p:nvCxnSpPr>
            <p:spPr>
              <a:xfrm flipH="1">
                <a:off x="8346876" y="2255498"/>
                <a:ext cx="1432607" cy="1887360"/>
              </a:xfrm>
              <a:prstGeom prst="straightConnector1">
                <a:avLst/>
              </a:prstGeom>
              <a:ln w="57150">
                <a:headEnd type="stealth"/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B2191896-846E-754D-BAA4-94B919364AE5}"/>
                  </a:ext>
                </a:extLst>
              </p:cNvPr>
              <p:cNvCxnSpPr/>
              <p:nvPr/>
            </p:nvCxnSpPr>
            <p:spPr>
              <a:xfrm>
                <a:off x="9142003" y="1687519"/>
                <a:ext cx="1" cy="2830645"/>
              </a:xfrm>
              <a:prstGeom prst="straightConnector1">
                <a:avLst/>
              </a:prstGeom>
              <a:ln w="57150">
                <a:headEnd type="stealth"/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E6E5E55E-9DDE-9D4A-ABC3-A61E965C14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137325" y="4222561"/>
                <a:ext cx="580381" cy="298984"/>
              </a:xfrm>
              <a:prstGeom prst="rect">
                <a:avLst/>
              </a:prstGeom>
            </p:spPr>
          </p:pic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F5CDF924-1A39-0B42-8DC3-C81E506094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343783" y="2029231"/>
                <a:ext cx="673836" cy="194156"/>
              </a:xfrm>
              <a:prstGeom prst="rect">
                <a:avLst/>
              </a:prstGeom>
            </p:spPr>
          </p:pic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5F3EBEFA-E4B1-914C-83E8-E3664946A4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945589" y="1347614"/>
                <a:ext cx="419100" cy="215900"/>
              </a:xfrm>
              <a:prstGeom prst="rect">
                <a:avLst/>
              </a:prstGeom>
            </p:spPr>
          </p:pic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C2C9D574-3438-0C43-B08E-0EB12B02E8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615389" y="4602887"/>
                <a:ext cx="749300" cy="215900"/>
              </a:xfrm>
              <a:prstGeom prst="rect">
                <a:avLst/>
              </a:prstGeom>
            </p:spPr>
          </p:pic>
        </p:grp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41B034E-5BD0-C244-8937-5FC74D05602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422755" y="2575617"/>
              <a:ext cx="254000" cy="419100"/>
            </a:xfrm>
            <a:prstGeom prst="rect">
              <a:avLst/>
            </a:prstGeom>
          </p:spPr>
        </p:pic>
      </p:grp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EB55F533-3CBD-8843-AC22-80ADC7270A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8449893"/>
              </p:ext>
            </p:extLst>
          </p:nvPr>
        </p:nvGraphicFramePr>
        <p:xfrm>
          <a:off x="625808" y="584367"/>
          <a:ext cx="4346572" cy="18417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8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33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155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649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5493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01720">
                <a:tc>
                  <a:txBody>
                    <a:bodyPr/>
                    <a:lstStyle/>
                    <a:p>
                      <a:r>
                        <a:rPr lang="en-US" sz="1400" dirty="0" err="1">
                          <a:latin typeface="+mn-lt"/>
                          <a:ea typeface="Century Gothic" charset="0"/>
                          <a:cs typeface="Century Gothic" charset="0"/>
                        </a:rPr>
                        <a:t>uid</a:t>
                      </a:r>
                      <a:endParaRPr lang="en-US" sz="1400" dirty="0">
                        <a:latin typeface="+mn-lt"/>
                        <a:ea typeface="Century Gothic" charset="0"/>
                        <a:cs typeface="Century Gothic" charset="0"/>
                      </a:endParaRPr>
                    </a:p>
                  </a:txBody>
                  <a:tcPr marL="73561" marR="73561" marT="36781" marB="36781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+mn-lt"/>
                          <a:ea typeface="Century Gothic" charset="0"/>
                          <a:cs typeface="Century Gothic" charset="0"/>
                        </a:rPr>
                        <a:t>age</a:t>
                      </a:r>
                    </a:p>
                  </a:txBody>
                  <a:tcPr marL="73561" marR="73561" marT="36781" marB="36781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+mn-lt"/>
                          <a:ea typeface="Century Gothic" charset="0"/>
                          <a:cs typeface="Century Gothic" charset="0"/>
                        </a:rPr>
                        <a:t>state</a:t>
                      </a:r>
                    </a:p>
                  </a:txBody>
                  <a:tcPr marL="73561" marR="73561" marT="36781" marB="36781"/>
                </a:tc>
                <a:tc>
                  <a:txBody>
                    <a:bodyPr/>
                    <a:lstStyle/>
                    <a:p>
                      <a:r>
                        <a:rPr lang="en-US" sz="1400" dirty="0" err="1">
                          <a:latin typeface="+mn-lt"/>
                          <a:ea typeface="Century Gothic" charset="0"/>
                          <a:cs typeface="Century Gothic" charset="0"/>
                        </a:rPr>
                        <a:t>hasBought</a:t>
                      </a:r>
                      <a:endParaRPr lang="en-US" sz="1400" dirty="0">
                        <a:latin typeface="+mn-lt"/>
                        <a:ea typeface="Century Gothic" charset="0"/>
                        <a:cs typeface="Century Gothic" charset="0"/>
                      </a:endParaRPr>
                    </a:p>
                  </a:txBody>
                  <a:tcPr marL="73561" marR="73561" marT="36781" marB="36781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+mn-lt"/>
                          <a:ea typeface="Century Gothic" charset="0"/>
                          <a:cs typeface="Century Gothic" charset="0"/>
                        </a:rPr>
                        <a:t>review</a:t>
                      </a:r>
                    </a:p>
                  </a:txBody>
                  <a:tcPr marL="73561" marR="73561" marT="36781" marB="36781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1720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  <a:ea typeface="Century Gothic" charset="0"/>
                          <a:cs typeface="Century Gothic" charset="0"/>
                        </a:rPr>
                        <a:t>0</a:t>
                      </a:r>
                    </a:p>
                  </a:txBody>
                  <a:tcPr marL="73561" marR="73561" marT="36781" marB="36781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  <a:ea typeface="Century Gothic" charset="0"/>
                          <a:cs typeface="Century Gothic" charset="0"/>
                        </a:rPr>
                        <a:t>32</a:t>
                      </a:r>
                    </a:p>
                  </a:txBody>
                  <a:tcPr marL="73561" marR="73561" marT="36781" marB="36781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  <a:ea typeface="Century Gothic" charset="0"/>
                          <a:cs typeface="Century Gothic" charset="0"/>
                        </a:rPr>
                        <a:t>NY</a:t>
                      </a:r>
                    </a:p>
                  </a:txBody>
                  <a:tcPr marL="73561" marR="73561" marT="36781" marB="36781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  <a:ea typeface="Century Gothic" charset="0"/>
                          <a:cs typeface="Century Gothic" charset="0"/>
                        </a:rPr>
                        <a:t>True</a:t>
                      </a:r>
                    </a:p>
                  </a:txBody>
                  <a:tcPr marL="73561" marR="73561" marT="36781" marB="36781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  <a:ea typeface="Century Gothic" charset="0"/>
                          <a:cs typeface="Century Gothic" charset="0"/>
                        </a:rPr>
                        <a:t>”Meh</a:t>
                      </a:r>
                      <a:r>
                        <a:rPr lang="en-US" sz="1200" baseline="0" dirty="0">
                          <a:latin typeface="+mn-lt"/>
                          <a:ea typeface="Century Gothic" charset="0"/>
                          <a:cs typeface="Century Gothic" charset="0"/>
                        </a:rPr>
                        <a:t>.”</a:t>
                      </a:r>
                      <a:endParaRPr lang="en-US" sz="1200" dirty="0">
                        <a:latin typeface="+mn-lt"/>
                        <a:ea typeface="Century Gothic" charset="0"/>
                        <a:cs typeface="Century Gothic" charset="0"/>
                      </a:endParaRPr>
                    </a:p>
                  </a:txBody>
                  <a:tcPr marL="73561" marR="73561" marT="36781" marB="3678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6845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  <a:ea typeface="Century Gothic" charset="0"/>
                          <a:cs typeface="Century Gothic" charset="0"/>
                        </a:rPr>
                        <a:t>42</a:t>
                      </a:r>
                    </a:p>
                  </a:txBody>
                  <a:tcPr marL="73561" marR="73561" marT="36781" marB="36781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  <a:ea typeface="Century Gothic" charset="0"/>
                          <a:cs typeface="Century Gothic" charset="0"/>
                        </a:rPr>
                        <a:t>50</a:t>
                      </a:r>
                    </a:p>
                  </a:txBody>
                  <a:tcPr marL="73561" marR="73561" marT="36781" marB="36781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  <a:ea typeface="Century Gothic" charset="0"/>
                          <a:cs typeface="Century Gothic" charset="0"/>
                        </a:rPr>
                        <a:t>WA</a:t>
                      </a:r>
                    </a:p>
                  </a:txBody>
                  <a:tcPr marL="73561" marR="73561" marT="36781" marB="36781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  <a:ea typeface="Century Gothic" charset="0"/>
                          <a:cs typeface="Century Gothic" charset="0"/>
                        </a:rPr>
                        <a:t>True</a:t>
                      </a:r>
                    </a:p>
                  </a:txBody>
                  <a:tcPr marL="73561" marR="73561" marT="36781" marB="36781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  <a:ea typeface="Century Gothic" charset="0"/>
                          <a:cs typeface="Century Gothic" charset="0"/>
                        </a:rPr>
                        <a:t>”Worked</a:t>
                      </a:r>
                      <a:r>
                        <a:rPr lang="en-US" sz="1200" baseline="0" dirty="0">
                          <a:latin typeface="+mn-lt"/>
                          <a:ea typeface="Century Gothic" charset="0"/>
                          <a:cs typeface="Century Gothic" charset="0"/>
                        </a:rPr>
                        <a:t> out of the box </a:t>
                      </a:r>
                      <a:r>
                        <a:rPr lang="mr-IN" sz="1200" baseline="0" dirty="0">
                          <a:latin typeface="+mn-lt"/>
                          <a:ea typeface="Century Gothic" charset="0"/>
                          <a:cs typeface="Century Gothic" charset="0"/>
                        </a:rPr>
                        <a:t>…</a:t>
                      </a:r>
                      <a:r>
                        <a:rPr lang="en-US" sz="1200" baseline="0" dirty="0">
                          <a:latin typeface="+mn-lt"/>
                          <a:ea typeface="Century Gothic" charset="0"/>
                          <a:cs typeface="Century Gothic" charset="0"/>
                        </a:rPr>
                        <a:t>”</a:t>
                      </a:r>
                      <a:endParaRPr lang="en-US" sz="1200" dirty="0">
                        <a:latin typeface="+mn-lt"/>
                        <a:ea typeface="Century Gothic" charset="0"/>
                        <a:cs typeface="Century Gothic" charset="0"/>
                      </a:endParaRPr>
                    </a:p>
                  </a:txBody>
                  <a:tcPr marL="73561" marR="73561" marT="36781" marB="36781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1472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  <a:ea typeface="Century Gothic" charset="0"/>
                          <a:cs typeface="Century Gothic" charset="0"/>
                        </a:rPr>
                        <a:t>57</a:t>
                      </a:r>
                    </a:p>
                  </a:txBody>
                  <a:tcPr marL="73561" marR="73561" marT="36781" marB="36781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  <a:ea typeface="Century Gothic" charset="0"/>
                          <a:cs typeface="Century Gothic" charset="0"/>
                        </a:rPr>
                        <a:t>16</a:t>
                      </a:r>
                    </a:p>
                  </a:txBody>
                  <a:tcPr marL="73561" marR="73561" marT="36781" marB="36781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  <a:ea typeface="Century Gothic" charset="0"/>
                          <a:cs typeface="Century Gothic" charset="0"/>
                        </a:rPr>
                        <a:t>CA</a:t>
                      </a:r>
                    </a:p>
                  </a:txBody>
                  <a:tcPr marL="73561" marR="73561" marT="36781" marB="36781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  <a:ea typeface="Century Gothic" charset="0"/>
                          <a:cs typeface="Century Gothic" charset="0"/>
                        </a:rPr>
                        <a:t>NULL</a:t>
                      </a:r>
                    </a:p>
                  </a:txBody>
                  <a:tcPr marL="73561" marR="73561" marT="36781" marB="36781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  <a:ea typeface="Century Gothic" charset="0"/>
                          <a:cs typeface="Century Gothic" charset="0"/>
                        </a:rPr>
                        <a:t>“</a:t>
                      </a:r>
                      <a:r>
                        <a:rPr lang="en-US" sz="1200" dirty="0" err="1">
                          <a:latin typeface="+mn-lt"/>
                          <a:ea typeface="Century Gothic" charset="0"/>
                          <a:cs typeface="Century Gothic" charset="0"/>
                        </a:rPr>
                        <a:t>Hella</a:t>
                      </a:r>
                      <a:r>
                        <a:rPr lang="en-US" sz="1200" baseline="0" dirty="0">
                          <a:latin typeface="+mn-lt"/>
                          <a:ea typeface="Century Gothic" charset="0"/>
                          <a:cs typeface="Century Gothic" charset="0"/>
                        </a:rPr>
                        <a:t> </a:t>
                      </a:r>
                      <a:r>
                        <a:rPr lang="en-US" sz="1200" dirty="0">
                          <a:latin typeface="+mn-lt"/>
                          <a:ea typeface="Century Gothic" charset="0"/>
                          <a:cs typeface="Century Gothic" charset="0"/>
                        </a:rPr>
                        <a:t>tots lit</a:t>
                      </a:r>
                      <a:r>
                        <a:rPr lang="en-US" sz="1200" baseline="0" dirty="0">
                          <a:latin typeface="+mn-lt"/>
                          <a:ea typeface="Century Gothic" charset="0"/>
                          <a:cs typeface="Century Gothic" charset="0"/>
                        </a:rPr>
                        <a:t>...”</a:t>
                      </a:r>
                      <a:endParaRPr lang="en-US" sz="1200" dirty="0">
                        <a:latin typeface="+mn-lt"/>
                        <a:ea typeface="Century Gothic" charset="0"/>
                        <a:cs typeface="Century Gothic" charset="0"/>
                      </a:endParaRPr>
                    </a:p>
                  </a:txBody>
                  <a:tcPr marL="73561" marR="73561" marT="36781" marB="36781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F3887C6C-4BB6-7249-B7E2-07030A01F2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8966267"/>
              </p:ext>
            </p:extLst>
          </p:nvPr>
        </p:nvGraphicFramePr>
        <p:xfrm>
          <a:off x="6430107" y="717482"/>
          <a:ext cx="5474969" cy="1575526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533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06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926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47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2753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67862">
                  <a:extLst>
                    <a:ext uri="{9D8B030D-6E8A-4147-A177-3AD203B41FA5}">
                      <a16:colId xmlns:a16="http://schemas.microsoft.com/office/drawing/2014/main" val="876063130"/>
                    </a:ext>
                  </a:extLst>
                </a:gridCol>
                <a:gridCol w="1069211">
                  <a:extLst>
                    <a:ext uri="{9D8B030D-6E8A-4147-A177-3AD203B41FA5}">
                      <a16:colId xmlns:a16="http://schemas.microsoft.com/office/drawing/2014/main" val="3291915661"/>
                    </a:ext>
                  </a:extLst>
                </a:gridCol>
                <a:gridCol w="1082266">
                  <a:extLst>
                    <a:ext uri="{9D8B030D-6E8A-4147-A177-3AD203B41FA5}">
                      <a16:colId xmlns:a16="http://schemas.microsoft.com/office/drawing/2014/main" val="1511950444"/>
                    </a:ext>
                  </a:extLst>
                </a:gridCol>
              </a:tblGrid>
              <a:tr h="44426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AK</a:t>
                      </a:r>
                      <a:endParaRPr lang="en-US" sz="1400" b="1" dirty="0">
                        <a:latin typeface="+mj-lt"/>
                      </a:endParaRP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1400" dirty="0"/>
                        <a:t>…</a:t>
                      </a:r>
                      <a:endParaRPr lang="en-US" sz="1400" b="1" dirty="0">
                        <a:latin typeface="+mj-lt"/>
                      </a:endParaRP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NY</a:t>
                      </a:r>
                      <a:endParaRPr lang="en-US" sz="1400" b="1" dirty="0">
                        <a:latin typeface="+mj-lt"/>
                      </a:endParaRP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1400" dirty="0"/>
                        <a:t>…</a:t>
                      </a:r>
                      <a:endParaRPr lang="en-US" sz="1400" b="1" dirty="0">
                        <a:latin typeface="+mj-lt"/>
                      </a:endParaRP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WY</a:t>
                      </a:r>
                      <a:endParaRPr lang="en-US" sz="1400" b="1" dirty="0">
                        <a:latin typeface="+mj-lt"/>
                      </a:endParaRP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age</a:t>
                      </a:r>
                      <a:endParaRPr lang="en-US" sz="1400" b="1" dirty="0">
                        <a:latin typeface="+mj-lt"/>
                      </a:endParaRP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hasBought</a:t>
                      </a:r>
                      <a:endParaRPr lang="en-US" sz="1400" b="1" dirty="0">
                        <a:latin typeface="+mj-lt"/>
                      </a:endParaRP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hasBought</a:t>
                      </a:r>
                      <a:r>
                        <a:rPr lang="en-US" sz="1400" dirty="0"/>
                        <a:t> missing</a:t>
                      </a:r>
                      <a:endParaRPr lang="en-US" sz="1400" b="1" dirty="0">
                        <a:latin typeface="+mj-lt"/>
                      </a:endParaRPr>
                    </a:p>
                  </a:txBody>
                  <a:tcPr marL="73696" marR="73696" marT="36848" marB="36848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837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marL="0" marR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mr-IN" sz="1600" dirty="0"/>
                        <a:t>…</a:t>
                      </a:r>
                      <a:endParaRPr lang="en-US" sz="1600" dirty="0"/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marL="0" marR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>
                          <a:uFillTx/>
                        </a:rPr>
                        <a:t>1</a:t>
                      </a:r>
                      <a:endParaRPr lang="en-US" sz="1600" kern="1200" dirty="0">
                        <a:solidFill>
                          <a:schemeClr val="dk1"/>
                        </a:solidFill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marL="0" marR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mr-IN" sz="1600" kern="1200" dirty="0">
                          <a:uFillTx/>
                        </a:rPr>
                        <a:t>…</a:t>
                      </a:r>
                      <a:endParaRPr lang="en-US" sz="1600" kern="1200" dirty="0">
                        <a:solidFill>
                          <a:schemeClr val="dk1"/>
                        </a:solidFill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32</a:t>
                      </a: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73696" marR="73696" marT="36848" marB="3684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837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1600" dirty="0"/>
                        <a:t>…</a:t>
                      </a:r>
                      <a:endParaRPr lang="en-US" sz="1600" dirty="0"/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1600" dirty="0"/>
                        <a:t>…</a:t>
                      </a:r>
                      <a:endParaRPr lang="en-US" sz="1600" dirty="0"/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50</a:t>
                      </a: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73696" marR="73696" marT="36848" marB="36848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837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marL="0" marR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mr-IN" sz="1600" dirty="0"/>
                        <a:t>…</a:t>
                      </a:r>
                      <a:endParaRPr lang="en-US" sz="1600" dirty="0"/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1600" dirty="0"/>
                        <a:t>…</a:t>
                      </a:r>
                      <a:endParaRPr lang="en-US" sz="1600" dirty="0"/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</a:t>
                      </a: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 marL="73696" marR="73696" marT="36848" marB="36848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A298E66C-6160-AF46-B2E1-305D6AE8CC21}"/>
              </a:ext>
            </a:extLst>
          </p:cNvPr>
          <p:cNvSpPr txBox="1"/>
          <p:nvPr/>
        </p:nvSpPr>
        <p:spPr>
          <a:xfrm>
            <a:off x="7393764" y="2373785"/>
            <a:ext cx="3243196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Entirely </a:t>
            </a:r>
            <a:r>
              <a:rPr lang="en-US" b="1" dirty="0"/>
              <a:t>Quantitative</a:t>
            </a:r>
            <a:r>
              <a:rPr lang="en-US" dirty="0"/>
              <a:t> Values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F22C165A-BFC3-5F41-93C0-79613179CF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35603" y="215035"/>
            <a:ext cx="330200" cy="2794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7567A15-74AF-284C-B6D4-40D5236D703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64588" y="188497"/>
            <a:ext cx="1676400" cy="3810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A1EC8E69-BE63-EC46-B62C-AAFB4B9FDE7E}"/>
              </a:ext>
            </a:extLst>
          </p:cNvPr>
          <p:cNvSpPr txBox="1"/>
          <p:nvPr/>
        </p:nvSpPr>
        <p:spPr>
          <a:xfrm>
            <a:off x="2344615" y="215035"/>
            <a:ext cx="1454244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 err="1"/>
              <a:t>DataFrame</a:t>
            </a:r>
            <a:endParaRPr lang="en-US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D2750DF8-2AC4-FB4C-904B-3FA90BF971E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62712" y="1614790"/>
            <a:ext cx="215900" cy="368300"/>
          </a:xfrm>
          <a:prstGeom prst="rect">
            <a:avLst/>
          </a:prstGeom>
        </p:spPr>
      </p:pic>
      <p:sp>
        <p:nvSpPr>
          <p:cNvPr id="29" name="Right Arrow 28">
            <a:extLst>
              <a:ext uri="{FF2B5EF4-FFF2-40B4-BE49-F238E27FC236}">
                <a16:creationId xmlns:a16="http://schemas.microsoft.com/office/drawing/2014/main" id="{60684A38-C188-4442-B1F0-7FDD74EFB1C2}"/>
              </a:ext>
            </a:extLst>
          </p:cNvPr>
          <p:cNvSpPr/>
          <p:nvPr/>
        </p:nvSpPr>
        <p:spPr>
          <a:xfrm>
            <a:off x="5387898" y="1423183"/>
            <a:ext cx="657468" cy="16412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AAA212-4675-784D-BBD7-E769192EE2C0}"/>
              </a:ext>
            </a:extLst>
          </p:cNvPr>
          <p:cNvSpPr txBox="1"/>
          <p:nvPr/>
        </p:nvSpPr>
        <p:spPr>
          <a:xfrm>
            <a:off x="483991" y="2935042"/>
            <a:ext cx="4903907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b="1" dirty="0"/>
              <a:t>Another quick note on confusing notation.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6846FC5-EA38-D341-A54C-962C2A8B7B01}"/>
              </a:ext>
            </a:extLst>
          </p:cNvPr>
          <p:cNvSpPr txBox="1"/>
          <p:nvPr/>
        </p:nvSpPr>
        <p:spPr>
          <a:xfrm>
            <a:off x="486585" y="3439062"/>
            <a:ext cx="8422498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In many textbooks and even in the class notes and discussion you will see: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B40D8B8B-C1E8-8843-9180-D1919F0B940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11449" y="4014228"/>
            <a:ext cx="1765300" cy="3810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6FFC8DB8-1343-4C4C-87BD-40811263658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01385" y="3912628"/>
            <a:ext cx="3517900" cy="58420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C5C889A9-FD9D-E94F-B732-D4395B328E4A}"/>
              </a:ext>
            </a:extLst>
          </p:cNvPr>
          <p:cNvSpPr txBox="1"/>
          <p:nvPr/>
        </p:nvSpPr>
        <p:spPr>
          <a:xfrm>
            <a:off x="3315833" y="4092332"/>
            <a:ext cx="641522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and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13BA97D-F22D-7D47-847C-E5DB0E3FF1F8}"/>
              </a:ext>
            </a:extLst>
          </p:cNvPr>
          <p:cNvSpPr txBox="1"/>
          <p:nvPr/>
        </p:nvSpPr>
        <p:spPr>
          <a:xfrm>
            <a:off x="495561" y="4617623"/>
            <a:ext cx="11242324" cy="175432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dirty="0"/>
              <a:t>In this case we are assuming </a:t>
            </a:r>
            <a:r>
              <a:rPr lang="en-US" b="1" i="1" dirty="0"/>
              <a:t>X</a:t>
            </a:r>
            <a:r>
              <a:rPr lang="en-US" dirty="0"/>
              <a:t> is the transformed data 𝚽. This can be easier to read but hides the feature transformation process. </a:t>
            </a:r>
            <a:br>
              <a:rPr lang="en-US" dirty="0"/>
            </a:br>
            <a:endParaRPr lang="en-US" dirty="0"/>
          </a:p>
          <a:p>
            <a:r>
              <a:rPr lang="en-US" b="1" dirty="0"/>
              <a:t>Capital Letter:</a:t>
            </a:r>
            <a:r>
              <a:rPr lang="en-US" dirty="0"/>
              <a:t> </a:t>
            </a:r>
            <a:r>
              <a:rPr lang="en-US" i="1" dirty="0"/>
              <a:t>Matrix</a:t>
            </a:r>
            <a:r>
              <a:rPr lang="en-US" dirty="0"/>
              <a:t> or </a:t>
            </a:r>
            <a:r>
              <a:rPr lang="en-US" i="1" dirty="0"/>
              <a:t>Random Variable?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>
                <a:sym typeface="Wingdings" pitchFamily="2" charset="2"/>
              </a:rPr>
              <a:t>Both tend to be capitalized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>
                <a:sym typeface="Wingdings" pitchFamily="2" charset="2"/>
              </a:rPr>
              <a:t>Unfortunately, there is no common convention … you will have to use context.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4015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8580E766-29B1-F344-99EF-D86D6B766834}"/>
              </a:ext>
            </a:extLst>
          </p:cNvPr>
          <p:cNvSpPr/>
          <p:nvPr/>
        </p:nvSpPr>
        <p:spPr>
          <a:xfrm>
            <a:off x="6943344" y="2609088"/>
            <a:ext cx="536448" cy="32004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F4DE9D-08BE-3649-AAA8-35A79689D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Feature Matrix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591B05-28F2-6648-8B66-24AA889D56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4522" y="616439"/>
            <a:ext cx="525585" cy="57814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298E66C-6160-AF46-B2E1-305D6AE8CC21}"/>
              </a:ext>
            </a:extLst>
          </p:cNvPr>
          <p:cNvSpPr txBox="1"/>
          <p:nvPr/>
        </p:nvSpPr>
        <p:spPr>
          <a:xfrm>
            <a:off x="7659665" y="1711535"/>
            <a:ext cx="3243196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Entirely </a:t>
            </a:r>
            <a:r>
              <a:rPr lang="en-US" b="1" dirty="0"/>
              <a:t>Quantitative</a:t>
            </a:r>
            <a:r>
              <a:rPr lang="en-US" dirty="0"/>
              <a:t> Values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F22C165A-BFC3-5F41-93C0-79613179CF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2641" y="3424576"/>
            <a:ext cx="330200" cy="2794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7567A15-74AF-284C-B6D4-40D5236D70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1332" y="3329195"/>
            <a:ext cx="1676400" cy="3810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A1EC8E69-BE63-EC46-B62C-AAFB4B9FDE7E}"/>
              </a:ext>
            </a:extLst>
          </p:cNvPr>
          <p:cNvSpPr txBox="1"/>
          <p:nvPr/>
        </p:nvSpPr>
        <p:spPr>
          <a:xfrm>
            <a:off x="3304815" y="3948391"/>
            <a:ext cx="1454244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 err="1"/>
              <a:t>DataFrame</a:t>
            </a:r>
            <a:endParaRPr lang="en-US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D2750DF8-2AC4-FB4C-904B-3FA90BF971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71111" y="3380126"/>
            <a:ext cx="215900" cy="368300"/>
          </a:xfrm>
          <a:prstGeom prst="rect">
            <a:avLst/>
          </a:prstGeom>
        </p:spPr>
      </p:pic>
      <p:sp>
        <p:nvSpPr>
          <p:cNvPr id="29" name="Right Arrow 28">
            <a:extLst>
              <a:ext uri="{FF2B5EF4-FFF2-40B4-BE49-F238E27FC236}">
                <a16:creationId xmlns:a16="http://schemas.microsoft.com/office/drawing/2014/main" id="{60684A38-C188-4442-B1F0-7FDD74EFB1C2}"/>
              </a:ext>
            </a:extLst>
          </p:cNvPr>
          <p:cNvSpPr/>
          <p:nvPr/>
        </p:nvSpPr>
        <p:spPr>
          <a:xfrm>
            <a:off x="5505886" y="8287597"/>
            <a:ext cx="657468" cy="16412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6ABE74E9-7B65-C940-A9FA-CBF824938052}"/>
              </a:ext>
            </a:extLst>
          </p:cNvPr>
          <p:cNvGrpSpPr/>
          <p:nvPr/>
        </p:nvGrpSpPr>
        <p:grpSpPr>
          <a:xfrm>
            <a:off x="4989096" y="2668496"/>
            <a:ext cx="3641523" cy="2903166"/>
            <a:chOff x="3743911" y="2917563"/>
            <a:chExt cx="4710541" cy="3755429"/>
          </a:xfrm>
        </p:grpSpPr>
        <p:sp>
          <p:nvSpPr>
            <p:cNvPr id="31" name="Double Bracket 30">
              <a:extLst>
                <a:ext uri="{FF2B5EF4-FFF2-40B4-BE49-F238E27FC236}">
                  <a16:creationId xmlns:a16="http://schemas.microsoft.com/office/drawing/2014/main" id="{82CE494D-B64B-B049-A63A-87C5F9EF2399}"/>
                </a:ext>
              </a:extLst>
            </p:cNvPr>
            <p:cNvSpPr/>
            <p:nvPr/>
          </p:nvSpPr>
          <p:spPr>
            <a:xfrm>
              <a:off x="4452299" y="3049285"/>
              <a:ext cx="4002153" cy="2749960"/>
            </a:xfrm>
            <a:prstGeom prst="bracketPair">
              <a:avLst/>
            </a:prstGeom>
            <a:ln w="57150" cmpd="sng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EA11588-EB20-3B4B-89E1-6E569A42A553}"/>
                </a:ext>
              </a:extLst>
            </p:cNvPr>
            <p:cNvSpPr txBox="1"/>
            <p:nvPr/>
          </p:nvSpPr>
          <p:spPr>
            <a:xfrm>
              <a:off x="3743911" y="2917563"/>
              <a:ext cx="516033" cy="7012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C0504D"/>
                  </a:solidFill>
                </a:rPr>
                <a:t>n</a:t>
              </a:r>
            </a:p>
          </p:txBody>
        </p:sp>
        <p:sp>
          <p:nvSpPr>
            <p:cNvPr id="33" name="Left Brace 32">
              <a:extLst>
                <a:ext uri="{FF2B5EF4-FFF2-40B4-BE49-F238E27FC236}">
                  <a16:creationId xmlns:a16="http://schemas.microsoft.com/office/drawing/2014/main" id="{E93225E8-A290-4C4D-8B38-FBC9FE0487DA}"/>
                </a:ext>
              </a:extLst>
            </p:cNvPr>
            <p:cNvSpPr/>
            <p:nvPr/>
          </p:nvSpPr>
          <p:spPr>
            <a:xfrm>
              <a:off x="4107221" y="3011533"/>
              <a:ext cx="226637" cy="2787712"/>
            </a:xfrm>
            <a:prstGeom prst="leftBrace">
              <a:avLst>
                <a:gd name="adj1" fmla="val 8333"/>
                <a:gd name="adj2" fmla="val 9468"/>
              </a:avLst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Left Brace 33">
              <a:extLst>
                <a:ext uri="{FF2B5EF4-FFF2-40B4-BE49-F238E27FC236}">
                  <a16:creationId xmlns:a16="http://schemas.microsoft.com/office/drawing/2014/main" id="{9247FFFC-31F8-D448-86F4-91A3B7DE961B}"/>
                </a:ext>
              </a:extLst>
            </p:cNvPr>
            <p:cNvSpPr/>
            <p:nvPr/>
          </p:nvSpPr>
          <p:spPr>
            <a:xfrm rot="16200000">
              <a:off x="6362767" y="4131587"/>
              <a:ext cx="215247" cy="3968121"/>
            </a:xfrm>
            <a:prstGeom prst="leftBrace">
              <a:avLst>
                <a:gd name="adj1" fmla="val 8333"/>
                <a:gd name="adj2" fmla="val 9468"/>
              </a:avLst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0E9281F-40DC-164F-88DE-302BCD486EF0}"/>
                </a:ext>
              </a:extLst>
            </p:cNvPr>
            <p:cNvSpPr txBox="1"/>
            <p:nvPr/>
          </p:nvSpPr>
          <p:spPr>
            <a:xfrm>
              <a:off x="4584574" y="6075799"/>
              <a:ext cx="1750952" cy="5971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C0504D"/>
                  </a:solidFill>
                </a:rPr>
                <a:t>d</a:t>
              </a:r>
            </a:p>
          </p:txBody>
        </p: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82F17F54-EE22-884A-92E7-4B8483A28559}"/>
                </a:ext>
              </a:extLst>
            </p:cNvPr>
            <p:cNvGrpSpPr/>
            <p:nvPr/>
          </p:nvGrpSpPr>
          <p:grpSpPr>
            <a:xfrm>
              <a:off x="4773152" y="3420190"/>
              <a:ext cx="3334801" cy="2058692"/>
              <a:chOff x="2559726" y="2902363"/>
              <a:chExt cx="1676400" cy="2057400"/>
            </a:xfrm>
          </p:grpSpPr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A14C4394-0634-5C46-80A7-6215D10BA52D}"/>
                  </a:ext>
                </a:extLst>
              </p:cNvPr>
              <p:cNvCxnSpPr/>
              <p:nvPr/>
            </p:nvCxnSpPr>
            <p:spPr>
              <a:xfrm>
                <a:off x="2559726" y="2902363"/>
                <a:ext cx="457200" cy="0"/>
              </a:xfrm>
              <a:prstGeom prst="line">
                <a:avLst/>
              </a:prstGeom>
              <a:ln w="28575" cmpd="sng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183BC120-0E92-2841-BE0C-56EF433CCF3F}"/>
                  </a:ext>
                </a:extLst>
              </p:cNvPr>
              <p:cNvCxnSpPr/>
              <p:nvPr/>
            </p:nvCxnSpPr>
            <p:spPr>
              <a:xfrm>
                <a:off x="3778926" y="2902363"/>
                <a:ext cx="457200" cy="0"/>
              </a:xfrm>
              <a:prstGeom prst="line">
                <a:avLst/>
              </a:prstGeom>
              <a:ln w="28575" cmpd="sng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9828AA5B-8273-734D-A159-F198D9EE4A8F}"/>
                  </a:ext>
                </a:extLst>
              </p:cNvPr>
              <p:cNvCxnSpPr/>
              <p:nvPr/>
            </p:nvCxnSpPr>
            <p:spPr>
              <a:xfrm>
                <a:off x="2559726" y="3588163"/>
                <a:ext cx="457200" cy="0"/>
              </a:xfrm>
              <a:prstGeom prst="line">
                <a:avLst/>
              </a:prstGeom>
              <a:ln w="28575" cmpd="sng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709E7C30-3356-2B45-A26D-BBCB86E5294B}"/>
                  </a:ext>
                </a:extLst>
              </p:cNvPr>
              <p:cNvCxnSpPr/>
              <p:nvPr/>
            </p:nvCxnSpPr>
            <p:spPr>
              <a:xfrm>
                <a:off x="3778926" y="3588163"/>
                <a:ext cx="457200" cy="0"/>
              </a:xfrm>
              <a:prstGeom prst="line">
                <a:avLst/>
              </a:prstGeom>
              <a:ln w="28575" cmpd="sng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09E8787B-20C7-5B4E-BC9D-BB6A53621949}"/>
                  </a:ext>
                </a:extLst>
              </p:cNvPr>
              <p:cNvCxnSpPr/>
              <p:nvPr/>
            </p:nvCxnSpPr>
            <p:spPr>
              <a:xfrm>
                <a:off x="2559726" y="4959763"/>
                <a:ext cx="457200" cy="0"/>
              </a:xfrm>
              <a:prstGeom prst="line">
                <a:avLst/>
              </a:prstGeom>
              <a:ln w="28575" cmpd="sng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C7BFDFF9-87BC-B948-8EAE-914356EA11C6}"/>
                  </a:ext>
                </a:extLst>
              </p:cNvPr>
              <p:cNvCxnSpPr/>
              <p:nvPr/>
            </p:nvCxnSpPr>
            <p:spPr>
              <a:xfrm>
                <a:off x="3778926" y="4959763"/>
                <a:ext cx="457200" cy="0"/>
              </a:xfrm>
              <a:prstGeom prst="line">
                <a:avLst/>
              </a:prstGeom>
              <a:ln w="28575" cmpd="sng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F6AFA5B4-E520-F746-BC95-0F6A30306042}"/>
              </a:ext>
            </a:extLst>
          </p:cNvPr>
          <p:cNvSpPr txBox="1"/>
          <p:nvPr/>
        </p:nvSpPr>
        <p:spPr>
          <a:xfrm>
            <a:off x="2874981" y="3286116"/>
            <a:ext cx="433132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/>
              <a:t>=</a:t>
            </a:r>
          </a:p>
        </p:txBody>
      </p:sp>
      <p:sp>
        <p:nvSpPr>
          <p:cNvPr id="47" name="Double Bracket 46">
            <a:extLst>
              <a:ext uri="{FF2B5EF4-FFF2-40B4-BE49-F238E27FC236}">
                <a16:creationId xmlns:a16="http://schemas.microsoft.com/office/drawing/2014/main" id="{CBE7E489-EE3B-7E48-BB55-E29B86523D1A}"/>
              </a:ext>
            </a:extLst>
          </p:cNvPr>
          <p:cNvSpPr/>
          <p:nvPr/>
        </p:nvSpPr>
        <p:spPr>
          <a:xfrm>
            <a:off x="3708116" y="3295506"/>
            <a:ext cx="619250" cy="491927"/>
          </a:xfrm>
          <a:prstGeom prst="bracketPair">
            <a:avLst/>
          </a:prstGeom>
          <a:ln w="57150" cmpd="sng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DDBAC67A-96DA-A841-A4AA-84C3B7C84FD7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12547" y="2716816"/>
            <a:ext cx="971534" cy="2179388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1DE77C0D-1653-ED4F-AC8B-8C47C0628A4C}"/>
              </a:ext>
            </a:extLst>
          </p:cNvPr>
          <p:cNvSpPr txBox="1"/>
          <p:nvPr/>
        </p:nvSpPr>
        <p:spPr>
          <a:xfrm>
            <a:off x="4582466" y="3248490"/>
            <a:ext cx="433132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/>
              <a:t>=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7C3CF15-B9BB-654F-B280-68DFD90496AD}"/>
              </a:ext>
            </a:extLst>
          </p:cNvPr>
          <p:cNvSpPr txBox="1"/>
          <p:nvPr/>
        </p:nvSpPr>
        <p:spPr>
          <a:xfrm>
            <a:off x="8851672" y="2892910"/>
            <a:ext cx="2950029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b="1" dirty="0"/>
              <a:t>Rows</a:t>
            </a:r>
            <a:r>
              <a:rPr lang="en-US" dirty="0"/>
              <a:t> of the 𝚽 matrix correspond to records.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41F373F-41BA-6047-A84E-5731FE8973AD}"/>
              </a:ext>
            </a:extLst>
          </p:cNvPr>
          <p:cNvSpPr txBox="1"/>
          <p:nvPr/>
        </p:nvSpPr>
        <p:spPr>
          <a:xfrm>
            <a:off x="8851672" y="3930172"/>
            <a:ext cx="2950029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b="1" dirty="0"/>
              <a:t>Columns</a:t>
            </a:r>
            <a:r>
              <a:rPr lang="en-US" dirty="0"/>
              <a:t> of the 𝚽 matrix correspond to features.</a:t>
            </a:r>
          </a:p>
        </p:txBody>
      </p:sp>
      <p:graphicFrame>
        <p:nvGraphicFramePr>
          <p:cNvPr id="52" name="Table 51">
            <a:extLst>
              <a:ext uri="{FF2B5EF4-FFF2-40B4-BE49-F238E27FC236}">
                <a16:creationId xmlns:a16="http://schemas.microsoft.com/office/drawing/2014/main" id="{2CF64C4F-15E0-B544-9EDB-BD5B3B250A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4818360"/>
              </p:ext>
            </p:extLst>
          </p:nvPr>
        </p:nvGraphicFramePr>
        <p:xfrm>
          <a:off x="6612547" y="88686"/>
          <a:ext cx="5474969" cy="1575526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533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06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926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47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2753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67862">
                  <a:extLst>
                    <a:ext uri="{9D8B030D-6E8A-4147-A177-3AD203B41FA5}">
                      <a16:colId xmlns:a16="http://schemas.microsoft.com/office/drawing/2014/main" val="876063130"/>
                    </a:ext>
                  </a:extLst>
                </a:gridCol>
                <a:gridCol w="1069211">
                  <a:extLst>
                    <a:ext uri="{9D8B030D-6E8A-4147-A177-3AD203B41FA5}">
                      <a16:colId xmlns:a16="http://schemas.microsoft.com/office/drawing/2014/main" val="3291915661"/>
                    </a:ext>
                  </a:extLst>
                </a:gridCol>
                <a:gridCol w="1082266">
                  <a:extLst>
                    <a:ext uri="{9D8B030D-6E8A-4147-A177-3AD203B41FA5}">
                      <a16:colId xmlns:a16="http://schemas.microsoft.com/office/drawing/2014/main" val="1511950444"/>
                    </a:ext>
                  </a:extLst>
                </a:gridCol>
              </a:tblGrid>
              <a:tr h="44426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AK</a:t>
                      </a:r>
                      <a:endParaRPr lang="en-US" sz="1400" b="1" dirty="0">
                        <a:latin typeface="+mj-lt"/>
                      </a:endParaRP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1400" dirty="0"/>
                        <a:t>…</a:t>
                      </a:r>
                      <a:endParaRPr lang="en-US" sz="1400" b="1" dirty="0">
                        <a:latin typeface="+mj-lt"/>
                      </a:endParaRP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NY</a:t>
                      </a:r>
                      <a:endParaRPr lang="en-US" sz="1400" b="1" dirty="0">
                        <a:latin typeface="+mj-lt"/>
                      </a:endParaRP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1400" dirty="0"/>
                        <a:t>…</a:t>
                      </a:r>
                      <a:endParaRPr lang="en-US" sz="1400" b="1" dirty="0">
                        <a:latin typeface="+mj-lt"/>
                      </a:endParaRP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WY</a:t>
                      </a:r>
                      <a:endParaRPr lang="en-US" sz="1400" b="1" dirty="0">
                        <a:latin typeface="+mj-lt"/>
                      </a:endParaRP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age</a:t>
                      </a:r>
                      <a:endParaRPr lang="en-US" sz="1400" b="1" dirty="0">
                        <a:latin typeface="+mj-lt"/>
                      </a:endParaRP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hasBought</a:t>
                      </a:r>
                      <a:endParaRPr lang="en-US" sz="1400" b="1" dirty="0">
                        <a:latin typeface="+mj-lt"/>
                      </a:endParaRP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hasBought</a:t>
                      </a:r>
                      <a:r>
                        <a:rPr lang="en-US" sz="1400" dirty="0"/>
                        <a:t> missing</a:t>
                      </a:r>
                      <a:endParaRPr lang="en-US" sz="1400" b="1" dirty="0">
                        <a:latin typeface="+mj-lt"/>
                      </a:endParaRPr>
                    </a:p>
                  </a:txBody>
                  <a:tcPr marL="73696" marR="73696" marT="36848" marB="36848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837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marL="0" marR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mr-IN" sz="1600" dirty="0"/>
                        <a:t>…</a:t>
                      </a:r>
                      <a:endParaRPr lang="en-US" sz="1600" dirty="0"/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marL="0" marR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>
                          <a:uFillTx/>
                        </a:rPr>
                        <a:t>1</a:t>
                      </a:r>
                      <a:endParaRPr lang="en-US" sz="1600" kern="1200" dirty="0">
                        <a:solidFill>
                          <a:schemeClr val="dk1"/>
                        </a:solidFill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marL="0" marR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mr-IN" sz="1600" kern="1200" dirty="0">
                          <a:uFillTx/>
                        </a:rPr>
                        <a:t>…</a:t>
                      </a:r>
                      <a:endParaRPr lang="en-US" sz="1600" kern="1200" dirty="0">
                        <a:solidFill>
                          <a:schemeClr val="dk1"/>
                        </a:solidFill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32</a:t>
                      </a: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73696" marR="73696" marT="36848" marB="3684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837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1600" dirty="0"/>
                        <a:t>…</a:t>
                      </a:r>
                      <a:endParaRPr lang="en-US" sz="1600" dirty="0"/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1600" dirty="0"/>
                        <a:t>…</a:t>
                      </a:r>
                      <a:endParaRPr lang="en-US" sz="1600" dirty="0"/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50</a:t>
                      </a: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73696" marR="73696" marT="36848" marB="36848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837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marL="0" marR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mr-IN" sz="1600" dirty="0"/>
                        <a:t>…</a:t>
                      </a:r>
                      <a:endParaRPr lang="en-US" sz="1600" dirty="0"/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1600" dirty="0"/>
                        <a:t>…</a:t>
                      </a:r>
                      <a:endParaRPr lang="en-US" sz="1600" dirty="0"/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</a:t>
                      </a: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 marL="73696" marR="73696" marT="36848" marB="36848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53" name="Group 52">
            <a:extLst>
              <a:ext uri="{FF2B5EF4-FFF2-40B4-BE49-F238E27FC236}">
                <a16:creationId xmlns:a16="http://schemas.microsoft.com/office/drawing/2014/main" id="{61980439-D41B-FE44-AA6F-3E176B43EED1}"/>
              </a:ext>
            </a:extLst>
          </p:cNvPr>
          <p:cNvGrpSpPr/>
          <p:nvPr/>
        </p:nvGrpSpPr>
        <p:grpSpPr>
          <a:xfrm>
            <a:off x="-6131866" y="1477302"/>
            <a:ext cx="5905811" cy="2243170"/>
            <a:chOff x="1189470" y="2575617"/>
            <a:chExt cx="5905811" cy="2243170"/>
          </a:xfrm>
        </p:grpSpPr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83628E2B-0DA3-574B-98B8-22A357B9689D}"/>
                </a:ext>
              </a:extLst>
            </p:cNvPr>
            <p:cNvGrpSpPr/>
            <p:nvPr/>
          </p:nvGrpSpPr>
          <p:grpSpPr>
            <a:xfrm>
              <a:off x="1189470" y="2672538"/>
              <a:ext cx="5905811" cy="2146249"/>
              <a:chOff x="1189469" y="1347614"/>
              <a:chExt cx="9551591" cy="3471173"/>
            </a:xfrm>
          </p:grpSpPr>
          <p:sp>
            <p:nvSpPr>
              <p:cNvPr id="56" name="Freeform 55">
                <a:extLst>
                  <a:ext uri="{FF2B5EF4-FFF2-40B4-BE49-F238E27FC236}">
                    <a16:creationId xmlns:a16="http://schemas.microsoft.com/office/drawing/2014/main" id="{147B42E7-E655-3F46-9E4A-B6F88A1C29DC}"/>
                  </a:ext>
                </a:extLst>
              </p:cNvPr>
              <p:cNvSpPr/>
              <p:nvPr/>
            </p:nvSpPr>
            <p:spPr>
              <a:xfrm>
                <a:off x="1189469" y="1780359"/>
                <a:ext cx="3739274" cy="2634292"/>
              </a:xfrm>
              <a:custGeom>
                <a:avLst/>
                <a:gdLst>
                  <a:gd name="connsiteX0" fmla="*/ 764836 w 3739274"/>
                  <a:gd name="connsiteY0" fmla="*/ 1751736 h 2634292"/>
                  <a:gd name="connsiteX1" fmla="*/ 47660 w 3739274"/>
                  <a:gd name="connsiteY1" fmla="*/ 353242 h 2634292"/>
                  <a:gd name="connsiteX2" fmla="*/ 2055754 w 3739274"/>
                  <a:gd name="connsiteY2" fmla="*/ 460818 h 2634292"/>
                  <a:gd name="connsiteX3" fmla="*/ 2988083 w 3739274"/>
                  <a:gd name="connsiteY3" fmla="*/ 102230 h 2634292"/>
                  <a:gd name="connsiteX4" fmla="*/ 3723189 w 3739274"/>
                  <a:gd name="connsiteY4" fmla="*/ 2576489 h 2634292"/>
                  <a:gd name="connsiteX5" fmla="*/ 2270907 w 3739274"/>
                  <a:gd name="connsiteY5" fmla="*/ 1841383 h 2634292"/>
                  <a:gd name="connsiteX6" fmla="*/ 764836 w 3739274"/>
                  <a:gd name="connsiteY6" fmla="*/ 1751736 h 26342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39274" h="2634292">
                    <a:moveTo>
                      <a:pt x="764836" y="1751736"/>
                    </a:moveTo>
                    <a:cubicBezTo>
                      <a:pt x="394295" y="1503713"/>
                      <a:pt x="-167493" y="568395"/>
                      <a:pt x="47660" y="353242"/>
                    </a:cubicBezTo>
                    <a:cubicBezTo>
                      <a:pt x="262813" y="138089"/>
                      <a:pt x="1565684" y="502653"/>
                      <a:pt x="2055754" y="460818"/>
                    </a:cubicBezTo>
                    <a:cubicBezTo>
                      <a:pt x="2545824" y="418983"/>
                      <a:pt x="2710177" y="-250382"/>
                      <a:pt x="2988083" y="102230"/>
                    </a:cubicBezTo>
                    <a:cubicBezTo>
                      <a:pt x="3265989" y="454842"/>
                      <a:pt x="3842718" y="2286630"/>
                      <a:pt x="3723189" y="2576489"/>
                    </a:cubicBezTo>
                    <a:cubicBezTo>
                      <a:pt x="3603660" y="2866348"/>
                      <a:pt x="2757989" y="1978842"/>
                      <a:pt x="2270907" y="1841383"/>
                    </a:cubicBezTo>
                    <a:cubicBezTo>
                      <a:pt x="1783825" y="1703924"/>
                      <a:pt x="1135377" y="1999759"/>
                      <a:pt x="764836" y="1751736"/>
                    </a:cubicBezTo>
                    <a:close/>
                  </a:path>
                </a:pathLst>
              </a:custGeom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/>
                  <a:t>Domain</a:t>
                </a:r>
              </a:p>
            </p:txBody>
          </p:sp>
          <p:sp>
            <p:nvSpPr>
              <p:cNvPr id="57" name="Freeform 56">
                <a:extLst>
                  <a:ext uri="{FF2B5EF4-FFF2-40B4-BE49-F238E27FC236}">
                    <a16:creationId xmlns:a16="http://schemas.microsoft.com/office/drawing/2014/main" id="{BEB49585-A1F7-384C-BDA6-8069645EF61F}"/>
                  </a:ext>
                </a:extLst>
              </p:cNvPr>
              <p:cNvSpPr/>
              <p:nvPr/>
            </p:nvSpPr>
            <p:spPr>
              <a:xfrm>
                <a:off x="4105834" y="1994846"/>
                <a:ext cx="4625789" cy="881729"/>
              </a:xfrm>
              <a:custGeom>
                <a:avLst/>
                <a:gdLst>
                  <a:gd name="connsiteX0" fmla="*/ 0 w 4177553"/>
                  <a:gd name="connsiteY0" fmla="*/ 860919 h 860919"/>
                  <a:gd name="connsiteX1" fmla="*/ 2259106 w 4177553"/>
                  <a:gd name="connsiteY1" fmla="*/ 307 h 860919"/>
                  <a:gd name="connsiteX2" fmla="*/ 4177553 w 4177553"/>
                  <a:gd name="connsiteY2" fmla="*/ 753342 h 8609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177553" h="860919">
                    <a:moveTo>
                      <a:pt x="0" y="860919"/>
                    </a:moveTo>
                    <a:cubicBezTo>
                      <a:pt x="781423" y="439577"/>
                      <a:pt x="1562847" y="18236"/>
                      <a:pt x="2259106" y="307"/>
                    </a:cubicBezTo>
                    <a:cubicBezTo>
                      <a:pt x="2955365" y="-17622"/>
                      <a:pt x="4177553" y="753342"/>
                      <a:pt x="4177553" y="753342"/>
                    </a:cubicBezTo>
                  </a:path>
                </a:pathLst>
              </a:custGeom>
              <a:noFill/>
              <a:ln w="38100">
                <a:solidFill>
                  <a:schemeClr val="tx1">
                    <a:lumMod val="95000"/>
                    <a:lumOff val="5000"/>
                  </a:schemeClr>
                </a:solidFill>
                <a:headEnd type="oval"/>
                <a:tailEnd type="stealth"/>
              </a:ln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cxnSp>
            <p:nvCxnSpPr>
              <p:cNvPr id="58" name="Straight Arrow Connector 57">
                <a:extLst>
                  <a:ext uri="{FF2B5EF4-FFF2-40B4-BE49-F238E27FC236}">
                    <a16:creationId xmlns:a16="http://schemas.microsoft.com/office/drawing/2014/main" id="{8F67D193-74F1-BB46-AB43-6752D19E5CD3}"/>
                  </a:ext>
                </a:extLst>
              </p:cNvPr>
              <p:cNvCxnSpPr/>
              <p:nvPr/>
            </p:nvCxnSpPr>
            <p:spPr>
              <a:xfrm>
                <a:off x="7542948" y="3102842"/>
                <a:ext cx="3198112" cy="0"/>
              </a:xfrm>
              <a:prstGeom prst="straightConnector1">
                <a:avLst/>
              </a:prstGeom>
              <a:ln w="57150">
                <a:headEnd type="stealth"/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pic>
            <p:nvPicPr>
              <p:cNvPr id="59" name="Picture 58">
                <a:extLst>
                  <a:ext uri="{FF2B5EF4-FFF2-40B4-BE49-F238E27FC236}">
                    <a16:creationId xmlns:a16="http://schemas.microsoft.com/office/drawing/2014/main" id="{A88F9AD2-7C48-7A4C-A327-9FF67CACB6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321960" y="3341651"/>
                <a:ext cx="419100" cy="215900"/>
              </a:xfrm>
              <a:prstGeom prst="rect">
                <a:avLst/>
              </a:prstGeom>
            </p:spPr>
          </p:pic>
          <p:pic>
            <p:nvPicPr>
              <p:cNvPr id="60" name="Picture 59">
                <a:extLst>
                  <a:ext uri="{FF2B5EF4-FFF2-40B4-BE49-F238E27FC236}">
                    <a16:creationId xmlns:a16="http://schemas.microsoft.com/office/drawing/2014/main" id="{A7226033-35E8-6848-B93D-FD56CEB274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078653" y="3341651"/>
                <a:ext cx="749300" cy="215900"/>
              </a:xfrm>
              <a:prstGeom prst="rect">
                <a:avLst/>
              </a:prstGeom>
            </p:spPr>
          </p:pic>
          <p:cxnSp>
            <p:nvCxnSpPr>
              <p:cNvPr id="61" name="Straight Arrow Connector 60">
                <a:extLst>
                  <a:ext uri="{FF2B5EF4-FFF2-40B4-BE49-F238E27FC236}">
                    <a16:creationId xmlns:a16="http://schemas.microsoft.com/office/drawing/2014/main" id="{AC5D38B8-9A87-4946-9B33-18FCB6004046}"/>
                  </a:ext>
                </a:extLst>
              </p:cNvPr>
              <p:cNvCxnSpPr/>
              <p:nvPr/>
            </p:nvCxnSpPr>
            <p:spPr>
              <a:xfrm flipH="1">
                <a:off x="8346876" y="2255498"/>
                <a:ext cx="1432607" cy="1887360"/>
              </a:xfrm>
              <a:prstGeom prst="straightConnector1">
                <a:avLst/>
              </a:prstGeom>
              <a:ln w="57150">
                <a:headEnd type="stealth"/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62" name="Straight Arrow Connector 61">
                <a:extLst>
                  <a:ext uri="{FF2B5EF4-FFF2-40B4-BE49-F238E27FC236}">
                    <a16:creationId xmlns:a16="http://schemas.microsoft.com/office/drawing/2014/main" id="{0E5C4938-FE16-904F-91F6-F32BF800F959}"/>
                  </a:ext>
                </a:extLst>
              </p:cNvPr>
              <p:cNvCxnSpPr/>
              <p:nvPr/>
            </p:nvCxnSpPr>
            <p:spPr>
              <a:xfrm>
                <a:off x="9142003" y="1687519"/>
                <a:ext cx="1" cy="2830645"/>
              </a:xfrm>
              <a:prstGeom prst="straightConnector1">
                <a:avLst/>
              </a:prstGeom>
              <a:ln w="57150">
                <a:headEnd type="stealth"/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pic>
            <p:nvPicPr>
              <p:cNvPr id="63" name="Picture 62">
                <a:extLst>
                  <a:ext uri="{FF2B5EF4-FFF2-40B4-BE49-F238E27FC236}">
                    <a16:creationId xmlns:a16="http://schemas.microsoft.com/office/drawing/2014/main" id="{A309B155-D623-5546-BDC2-1EBBC02E00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137325" y="4222561"/>
                <a:ext cx="580381" cy="298984"/>
              </a:xfrm>
              <a:prstGeom prst="rect">
                <a:avLst/>
              </a:prstGeom>
            </p:spPr>
          </p:pic>
          <p:pic>
            <p:nvPicPr>
              <p:cNvPr id="64" name="Picture 63">
                <a:extLst>
                  <a:ext uri="{FF2B5EF4-FFF2-40B4-BE49-F238E27FC236}">
                    <a16:creationId xmlns:a16="http://schemas.microsoft.com/office/drawing/2014/main" id="{E2E96718-F150-F64E-83DA-D336A90B4C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343783" y="2029231"/>
                <a:ext cx="673836" cy="194156"/>
              </a:xfrm>
              <a:prstGeom prst="rect">
                <a:avLst/>
              </a:prstGeom>
            </p:spPr>
          </p:pic>
          <p:pic>
            <p:nvPicPr>
              <p:cNvPr id="65" name="Picture 64">
                <a:extLst>
                  <a:ext uri="{FF2B5EF4-FFF2-40B4-BE49-F238E27FC236}">
                    <a16:creationId xmlns:a16="http://schemas.microsoft.com/office/drawing/2014/main" id="{F9E6D063-D165-1447-9299-089A9E4176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945589" y="1347614"/>
                <a:ext cx="419100" cy="215900"/>
              </a:xfrm>
              <a:prstGeom prst="rect">
                <a:avLst/>
              </a:prstGeom>
            </p:spPr>
          </p:pic>
          <p:pic>
            <p:nvPicPr>
              <p:cNvPr id="66" name="Picture 65">
                <a:extLst>
                  <a:ext uri="{FF2B5EF4-FFF2-40B4-BE49-F238E27FC236}">
                    <a16:creationId xmlns:a16="http://schemas.microsoft.com/office/drawing/2014/main" id="{F166D8D7-D759-3D4D-B95F-6C3044286C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615389" y="4602887"/>
                <a:ext cx="749300" cy="215900"/>
              </a:xfrm>
              <a:prstGeom prst="rect">
                <a:avLst/>
              </a:prstGeom>
            </p:spPr>
          </p:pic>
        </p:grpSp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620C312A-255E-F14A-BB5C-FF0429C7EE5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422755" y="2575617"/>
              <a:ext cx="254000" cy="419100"/>
            </a:xfrm>
            <a:prstGeom prst="rect">
              <a:avLst/>
            </a:prstGeom>
          </p:spPr>
        </p:pic>
      </p:grpSp>
      <p:graphicFrame>
        <p:nvGraphicFramePr>
          <p:cNvPr id="67" name="Table 66">
            <a:extLst>
              <a:ext uri="{FF2B5EF4-FFF2-40B4-BE49-F238E27FC236}">
                <a16:creationId xmlns:a16="http://schemas.microsoft.com/office/drawing/2014/main" id="{7CEBABD1-8793-1545-AD04-570195965B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7220475"/>
              </p:ext>
            </p:extLst>
          </p:nvPr>
        </p:nvGraphicFramePr>
        <p:xfrm>
          <a:off x="-1231954" y="7940394"/>
          <a:ext cx="4346572" cy="18417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8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33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155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649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5493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01720">
                <a:tc>
                  <a:txBody>
                    <a:bodyPr/>
                    <a:lstStyle/>
                    <a:p>
                      <a:r>
                        <a:rPr lang="en-US" sz="1400" dirty="0" err="1">
                          <a:latin typeface="+mn-lt"/>
                          <a:ea typeface="Century Gothic" charset="0"/>
                          <a:cs typeface="Century Gothic" charset="0"/>
                        </a:rPr>
                        <a:t>uid</a:t>
                      </a:r>
                      <a:endParaRPr lang="en-US" sz="1400" dirty="0">
                        <a:latin typeface="+mn-lt"/>
                        <a:ea typeface="Century Gothic" charset="0"/>
                        <a:cs typeface="Century Gothic" charset="0"/>
                      </a:endParaRPr>
                    </a:p>
                  </a:txBody>
                  <a:tcPr marL="73561" marR="73561" marT="36781" marB="36781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+mn-lt"/>
                          <a:ea typeface="Century Gothic" charset="0"/>
                          <a:cs typeface="Century Gothic" charset="0"/>
                        </a:rPr>
                        <a:t>age</a:t>
                      </a:r>
                    </a:p>
                  </a:txBody>
                  <a:tcPr marL="73561" marR="73561" marT="36781" marB="36781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+mn-lt"/>
                          <a:ea typeface="Century Gothic" charset="0"/>
                          <a:cs typeface="Century Gothic" charset="0"/>
                        </a:rPr>
                        <a:t>state</a:t>
                      </a:r>
                    </a:p>
                  </a:txBody>
                  <a:tcPr marL="73561" marR="73561" marT="36781" marB="36781"/>
                </a:tc>
                <a:tc>
                  <a:txBody>
                    <a:bodyPr/>
                    <a:lstStyle/>
                    <a:p>
                      <a:r>
                        <a:rPr lang="en-US" sz="1400" dirty="0" err="1">
                          <a:latin typeface="+mn-lt"/>
                          <a:ea typeface="Century Gothic" charset="0"/>
                          <a:cs typeface="Century Gothic" charset="0"/>
                        </a:rPr>
                        <a:t>hasBought</a:t>
                      </a:r>
                      <a:endParaRPr lang="en-US" sz="1400" dirty="0">
                        <a:latin typeface="+mn-lt"/>
                        <a:ea typeface="Century Gothic" charset="0"/>
                        <a:cs typeface="Century Gothic" charset="0"/>
                      </a:endParaRPr>
                    </a:p>
                  </a:txBody>
                  <a:tcPr marL="73561" marR="73561" marT="36781" marB="36781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+mn-lt"/>
                          <a:ea typeface="Century Gothic" charset="0"/>
                          <a:cs typeface="Century Gothic" charset="0"/>
                        </a:rPr>
                        <a:t>review</a:t>
                      </a:r>
                    </a:p>
                  </a:txBody>
                  <a:tcPr marL="73561" marR="73561" marT="36781" marB="36781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1720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  <a:ea typeface="Century Gothic" charset="0"/>
                          <a:cs typeface="Century Gothic" charset="0"/>
                        </a:rPr>
                        <a:t>0</a:t>
                      </a:r>
                    </a:p>
                  </a:txBody>
                  <a:tcPr marL="73561" marR="73561" marT="36781" marB="36781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  <a:ea typeface="Century Gothic" charset="0"/>
                          <a:cs typeface="Century Gothic" charset="0"/>
                        </a:rPr>
                        <a:t>32</a:t>
                      </a:r>
                    </a:p>
                  </a:txBody>
                  <a:tcPr marL="73561" marR="73561" marT="36781" marB="36781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  <a:ea typeface="Century Gothic" charset="0"/>
                          <a:cs typeface="Century Gothic" charset="0"/>
                        </a:rPr>
                        <a:t>NY</a:t>
                      </a:r>
                    </a:p>
                  </a:txBody>
                  <a:tcPr marL="73561" marR="73561" marT="36781" marB="36781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  <a:ea typeface="Century Gothic" charset="0"/>
                          <a:cs typeface="Century Gothic" charset="0"/>
                        </a:rPr>
                        <a:t>True</a:t>
                      </a:r>
                    </a:p>
                  </a:txBody>
                  <a:tcPr marL="73561" marR="73561" marT="36781" marB="36781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  <a:ea typeface="Century Gothic" charset="0"/>
                          <a:cs typeface="Century Gothic" charset="0"/>
                        </a:rPr>
                        <a:t>”Meh</a:t>
                      </a:r>
                      <a:r>
                        <a:rPr lang="en-US" sz="1200" baseline="0" dirty="0">
                          <a:latin typeface="+mn-lt"/>
                          <a:ea typeface="Century Gothic" charset="0"/>
                          <a:cs typeface="Century Gothic" charset="0"/>
                        </a:rPr>
                        <a:t>.”</a:t>
                      </a:r>
                      <a:endParaRPr lang="en-US" sz="1200" dirty="0">
                        <a:latin typeface="+mn-lt"/>
                        <a:ea typeface="Century Gothic" charset="0"/>
                        <a:cs typeface="Century Gothic" charset="0"/>
                      </a:endParaRPr>
                    </a:p>
                  </a:txBody>
                  <a:tcPr marL="73561" marR="73561" marT="36781" marB="3678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6845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  <a:ea typeface="Century Gothic" charset="0"/>
                          <a:cs typeface="Century Gothic" charset="0"/>
                        </a:rPr>
                        <a:t>42</a:t>
                      </a:r>
                    </a:p>
                  </a:txBody>
                  <a:tcPr marL="73561" marR="73561" marT="36781" marB="36781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  <a:ea typeface="Century Gothic" charset="0"/>
                          <a:cs typeface="Century Gothic" charset="0"/>
                        </a:rPr>
                        <a:t>50</a:t>
                      </a:r>
                    </a:p>
                  </a:txBody>
                  <a:tcPr marL="73561" marR="73561" marT="36781" marB="36781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  <a:ea typeface="Century Gothic" charset="0"/>
                          <a:cs typeface="Century Gothic" charset="0"/>
                        </a:rPr>
                        <a:t>WA</a:t>
                      </a:r>
                    </a:p>
                  </a:txBody>
                  <a:tcPr marL="73561" marR="73561" marT="36781" marB="36781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  <a:ea typeface="Century Gothic" charset="0"/>
                          <a:cs typeface="Century Gothic" charset="0"/>
                        </a:rPr>
                        <a:t>True</a:t>
                      </a:r>
                    </a:p>
                  </a:txBody>
                  <a:tcPr marL="73561" marR="73561" marT="36781" marB="36781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  <a:ea typeface="Century Gothic" charset="0"/>
                          <a:cs typeface="Century Gothic" charset="0"/>
                        </a:rPr>
                        <a:t>”Worked</a:t>
                      </a:r>
                      <a:r>
                        <a:rPr lang="en-US" sz="1200" baseline="0" dirty="0">
                          <a:latin typeface="+mn-lt"/>
                          <a:ea typeface="Century Gothic" charset="0"/>
                          <a:cs typeface="Century Gothic" charset="0"/>
                        </a:rPr>
                        <a:t> out of the box </a:t>
                      </a:r>
                      <a:r>
                        <a:rPr lang="mr-IN" sz="1200" baseline="0" dirty="0">
                          <a:latin typeface="+mn-lt"/>
                          <a:ea typeface="Century Gothic" charset="0"/>
                          <a:cs typeface="Century Gothic" charset="0"/>
                        </a:rPr>
                        <a:t>…</a:t>
                      </a:r>
                      <a:r>
                        <a:rPr lang="en-US" sz="1200" baseline="0" dirty="0">
                          <a:latin typeface="+mn-lt"/>
                          <a:ea typeface="Century Gothic" charset="0"/>
                          <a:cs typeface="Century Gothic" charset="0"/>
                        </a:rPr>
                        <a:t>”</a:t>
                      </a:r>
                      <a:endParaRPr lang="en-US" sz="1200" dirty="0">
                        <a:latin typeface="+mn-lt"/>
                        <a:ea typeface="Century Gothic" charset="0"/>
                        <a:cs typeface="Century Gothic" charset="0"/>
                      </a:endParaRPr>
                    </a:p>
                  </a:txBody>
                  <a:tcPr marL="73561" marR="73561" marT="36781" marB="36781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1472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  <a:ea typeface="Century Gothic" charset="0"/>
                          <a:cs typeface="Century Gothic" charset="0"/>
                        </a:rPr>
                        <a:t>57</a:t>
                      </a:r>
                    </a:p>
                  </a:txBody>
                  <a:tcPr marL="73561" marR="73561" marT="36781" marB="36781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  <a:ea typeface="Century Gothic" charset="0"/>
                          <a:cs typeface="Century Gothic" charset="0"/>
                        </a:rPr>
                        <a:t>16</a:t>
                      </a:r>
                    </a:p>
                  </a:txBody>
                  <a:tcPr marL="73561" marR="73561" marT="36781" marB="36781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  <a:ea typeface="Century Gothic" charset="0"/>
                          <a:cs typeface="Century Gothic" charset="0"/>
                        </a:rPr>
                        <a:t>CA</a:t>
                      </a:r>
                    </a:p>
                  </a:txBody>
                  <a:tcPr marL="73561" marR="73561" marT="36781" marB="36781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  <a:ea typeface="Century Gothic" charset="0"/>
                          <a:cs typeface="Century Gothic" charset="0"/>
                        </a:rPr>
                        <a:t>NULL</a:t>
                      </a:r>
                    </a:p>
                  </a:txBody>
                  <a:tcPr marL="73561" marR="73561" marT="36781" marB="36781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  <a:ea typeface="Century Gothic" charset="0"/>
                          <a:cs typeface="Century Gothic" charset="0"/>
                        </a:rPr>
                        <a:t>“</a:t>
                      </a:r>
                      <a:r>
                        <a:rPr lang="en-US" sz="1200" dirty="0" err="1">
                          <a:latin typeface="+mn-lt"/>
                          <a:ea typeface="Century Gothic" charset="0"/>
                          <a:cs typeface="Century Gothic" charset="0"/>
                        </a:rPr>
                        <a:t>Hella</a:t>
                      </a:r>
                      <a:r>
                        <a:rPr lang="en-US" sz="1200" baseline="0" dirty="0">
                          <a:latin typeface="+mn-lt"/>
                          <a:ea typeface="Century Gothic" charset="0"/>
                          <a:cs typeface="Century Gothic" charset="0"/>
                        </a:rPr>
                        <a:t> </a:t>
                      </a:r>
                      <a:r>
                        <a:rPr lang="en-US" sz="1200" dirty="0">
                          <a:latin typeface="+mn-lt"/>
                          <a:ea typeface="Century Gothic" charset="0"/>
                          <a:cs typeface="Century Gothic" charset="0"/>
                        </a:rPr>
                        <a:t>tots lit</a:t>
                      </a:r>
                      <a:r>
                        <a:rPr lang="en-US" sz="1200" baseline="0" dirty="0">
                          <a:latin typeface="+mn-lt"/>
                          <a:ea typeface="Century Gothic" charset="0"/>
                          <a:cs typeface="Century Gothic" charset="0"/>
                        </a:rPr>
                        <a:t>...”</a:t>
                      </a:r>
                      <a:endParaRPr lang="en-US" sz="1200" dirty="0">
                        <a:latin typeface="+mn-lt"/>
                        <a:ea typeface="Century Gothic" charset="0"/>
                        <a:cs typeface="Century Gothic" charset="0"/>
                      </a:endParaRPr>
                    </a:p>
                  </a:txBody>
                  <a:tcPr marL="73561" marR="73561" marT="36781" marB="36781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ACADE11E-F6A3-4448-8896-ED9A14D4BC27}"/>
              </a:ext>
            </a:extLst>
          </p:cNvPr>
          <p:cNvSpPr txBox="1"/>
          <p:nvPr/>
        </p:nvSpPr>
        <p:spPr>
          <a:xfrm>
            <a:off x="7584081" y="5400996"/>
            <a:ext cx="2385589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Confusing notation!</a:t>
            </a:r>
          </a:p>
        </p:txBody>
      </p:sp>
      <p:sp>
        <p:nvSpPr>
          <p:cNvPr id="6" name="Up Arrow 5">
            <a:extLst>
              <a:ext uri="{FF2B5EF4-FFF2-40B4-BE49-F238E27FC236}">
                <a16:creationId xmlns:a16="http://schemas.microsoft.com/office/drawing/2014/main" id="{F19A46D6-40D1-1A45-A596-DB95873B4E4F}"/>
              </a:ext>
            </a:extLst>
          </p:cNvPr>
          <p:cNvSpPr/>
          <p:nvPr/>
        </p:nvSpPr>
        <p:spPr>
          <a:xfrm>
            <a:off x="3930571" y="3833046"/>
            <a:ext cx="171998" cy="129289"/>
          </a:xfrm>
          <a:prstGeom prst="upArrow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3858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F4DE9D-08BE-3649-AAA8-35A79689D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Feature Matrix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591B05-28F2-6648-8B66-24AA889D56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4522" y="616439"/>
            <a:ext cx="525585" cy="57814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298E66C-6160-AF46-B2E1-305D6AE8CC21}"/>
              </a:ext>
            </a:extLst>
          </p:cNvPr>
          <p:cNvSpPr txBox="1"/>
          <p:nvPr/>
        </p:nvSpPr>
        <p:spPr>
          <a:xfrm>
            <a:off x="7659665" y="1711535"/>
            <a:ext cx="3243196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Entirely </a:t>
            </a:r>
            <a:r>
              <a:rPr lang="en-US" b="1" dirty="0"/>
              <a:t>Quantitative</a:t>
            </a:r>
            <a:r>
              <a:rPr lang="en-US" dirty="0"/>
              <a:t> Values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F22C165A-BFC3-5F41-93C0-79613179CF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2641" y="3424576"/>
            <a:ext cx="330200" cy="2794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7567A15-74AF-284C-B6D4-40D5236D70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1332" y="3329195"/>
            <a:ext cx="1676400" cy="3810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A1EC8E69-BE63-EC46-B62C-AAFB4B9FDE7E}"/>
              </a:ext>
            </a:extLst>
          </p:cNvPr>
          <p:cNvSpPr txBox="1"/>
          <p:nvPr/>
        </p:nvSpPr>
        <p:spPr>
          <a:xfrm>
            <a:off x="3304815" y="3948391"/>
            <a:ext cx="1454244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 err="1"/>
              <a:t>DataFrame</a:t>
            </a:r>
            <a:endParaRPr lang="en-US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D2750DF8-2AC4-FB4C-904B-3FA90BF971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71111" y="3380126"/>
            <a:ext cx="215900" cy="368300"/>
          </a:xfrm>
          <a:prstGeom prst="rect">
            <a:avLst/>
          </a:prstGeom>
        </p:spPr>
      </p:pic>
      <p:sp>
        <p:nvSpPr>
          <p:cNvPr id="29" name="Right Arrow 28">
            <a:extLst>
              <a:ext uri="{FF2B5EF4-FFF2-40B4-BE49-F238E27FC236}">
                <a16:creationId xmlns:a16="http://schemas.microsoft.com/office/drawing/2014/main" id="{60684A38-C188-4442-B1F0-7FDD74EFB1C2}"/>
              </a:ext>
            </a:extLst>
          </p:cNvPr>
          <p:cNvSpPr/>
          <p:nvPr/>
        </p:nvSpPr>
        <p:spPr>
          <a:xfrm>
            <a:off x="5505886" y="8287597"/>
            <a:ext cx="657468" cy="16412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6AFA5B4-E520-F746-BC95-0F6A30306042}"/>
              </a:ext>
            </a:extLst>
          </p:cNvPr>
          <p:cNvSpPr txBox="1"/>
          <p:nvPr/>
        </p:nvSpPr>
        <p:spPr>
          <a:xfrm>
            <a:off x="2874981" y="3286116"/>
            <a:ext cx="433132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/>
              <a:t>=</a:t>
            </a:r>
          </a:p>
        </p:txBody>
      </p:sp>
      <p:sp>
        <p:nvSpPr>
          <p:cNvPr id="47" name="Double Bracket 46">
            <a:extLst>
              <a:ext uri="{FF2B5EF4-FFF2-40B4-BE49-F238E27FC236}">
                <a16:creationId xmlns:a16="http://schemas.microsoft.com/office/drawing/2014/main" id="{CBE7E489-EE3B-7E48-BB55-E29B86523D1A}"/>
              </a:ext>
            </a:extLst>
          </p:cNvPr>
          <p:cNvSpPr/>
          <p:nvPr/>
        </p:nvSpPr>
        <p:spPr>
          <a:xfrm>
            <a:off x="3708116" y="3295506"/>
            <a:ext cx="619250" cy="491927"/>
          </a:xfrm>
          <a:prstGeom prst="bracketPair">
            <a:avLst/>
          </a:prstGeom>
          <a:ln w="57150" cmpd="sng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DE77C0D-1653-ED4F-AC8B-8C47C0628A4C}"/>
              </a:ext>
            </a:extLst>
          </p:cNvPr>
          <p:cNvSpPr txBox="1"/>
          <p:nvPr/>
        </p:nvSpPr>
        <p:spPr>
          <a:xfrm>
            <a:off x="4582466" y="3248490"/>
            <a:ext cx="433132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/>
              <a:t>=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7C3CF15-B9BB-654F-B280-68DFD90496AD}"/>
              </a:ext>
            </a:extLst>
          </p:cNvPr>
          <p:cNvSpPr txBox="1"/>
          <p:nvPr/>
        </p:nvSpPr>
        <p:spPr>
          <a:xfrm>
            <a:off x="8851672" y="2892910"/>
            <a:ext cx="2950029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b="1" dirty="0"/>
              <a:t>Rows</a:t>
            </a:r>
            <a:r>
              <a:rPr lang="en-US" dirty="0"/>
              <a:t> of the 𝚽 matrix correspond to records.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41F373F-41BA-6047-A84E-5731FE8973AD}"/>
              </a:ext>
            </a:extLst>
          </p:cNvPr>
          <p:cNvSpPr txBox="1"/>
          <p:nvPr/>
        </p:nvSpPr>
        <p:spPr>
          <a:xfrm>
            <a:off x="8851672" y="3930172"/>
            <a:ext cx="2950029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b="1" dirty="0"/>
              <a:t>Columns</a:t>
            </a:r>
            <a:r>
              <a:rPr lang="en-US" dirty="0"/>
              <a:t> of the 𝚽 matrix correspond to features.</a:t>
            </a:r>
          </a:p>
        </p:txBody>
      </p:sp>
      <p:graphicFrame>
        <p:nvGraphicFramePr>
          <p:cNvPr id="52" name="Table 51">
            <a:extLst>
              <a:ext uri="{FF2B5EF4-FFF2-40B4-BE49-F238E27FC236}">
                <a16:creationId xmlns:a16="http://schemas.microsoft.com/office/drawing/2014/main" id="{2CF64C4F-15E0-B544-9EDB-BD5B3B250AB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612547" y="88686"/>
          <a:ext cx="5474969" cy="1575526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533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06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926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47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2753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67862">
                  <a:extLst>
                    <a:ext uri="{9D8B030D-6E8A-4147-A177-3AD203B41FA5}">
                      <a16:colId xmlns:a16="http://schemas.microsoft.com/office/drawing/2014/main" val="876063130"/>
                    </a:ext>
                  </a:extLst>
                </a:gridCol>
                <a:gridCol w="1069211">
                  <a:extLst>
                    <a:ext uri="{9D8B030D-6E8A-4147-A177-3AD203B41FA5}">
                      <a16:colId xmlns:a16="http://schemas.microsoft.com/office/drawing/2014/main" val="3291915661"/>
                    </a:ext>
                  </a:extLst>
                </a:gridCol>
                <a:gridCol w="1082266">
                  <a:extLst>
                    <a:ext uri="{9D8B030D-6E8A-4147-A177-3AD203B41FA5}">
                      <a16:colId xmlns:a16="http://schemas.microsoft.com/office/drawing/2014/main" val="1511950444"/>
                    </a:ext>
                  </a:extLst>
                </a:gridCol>
              </a:tblGrid>
              <a:tr h="44426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AK</a:t>
                      </a:r>
                      <a:endParaRPr lang="en-US" sz="1400" b="1" dirty="0">
                        <a:latin typeface="+mj-lt"/>
                      </a:endParaRP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1400" dirty="0"/>
                        <a:t>…</a:t>
                      </a:r>
                      <a:endParaRPr lang="en-US" sz="1400" b="1" dirty="0">
                        <a:latin typeface="+mj-lt"/>
                      </a:endParaRP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NY</a:t>
                      </a:r>
                      <a:endParaRPr lang="en-US" sz="1400" b="1" dirty="0">
                        <a:latin typeface="+mj-lt"/>
                      </a:endParaRP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1400" dirty="0"/>
                        <a:t>…</a:t>
                      </a:r>
                      <a:endParaRPr lang="en-US" sz="1400" b="1" dirty="0">
                        <a:latin typeface="+mj-lt"/>
                      </a:endParaRP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WY</a:t>
                      </a:r>
                      <a:endParaRPr lang="en-US" sz="1400" b="1" dirty="0">
                        <a:latin typeface="+mj-lt"/>
                      </a:endParaRP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age</a:t>
                      </a:r>
                      <a:endParaRPr lang="en-US" sz="1400" b="1" dirty="0">
                        <a:latin typeface="+mj-lt"/>
                      </a:endParaRP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hasBought</a:t>
                      </a:r>
                      <a:endParaRPr lang="en-US" sz="1400" b="1" dirty="0">
                        <a:latin typeface="+mj-lt"/>
                      </a:endParaRP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hasBought</a:t>
                      </a:r>
                      <a:r>
                        <a:rPr lang="en-US" sz="1400" dirty="0"/>
                        <a:t> missing</a:t>
                      </a:r>
                      <a:endParaRPr lang="en-US" sz="1400" b="1" dirty="0">
                        <a:latin typeface="+mj-lt"/>
                      </a:endParaRPr>
                    </a:p>
                  </a:txBody>
                  <a:tcPr marL="73696" marR="73696" marT="36848" marB="36848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837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marL="0" marR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mr-IN" sz="1600" dirty="0"/>
                        <a:t>…</a:t>
                      </a:r>
                      <a:endParaRPr lang="en-US" sz="1600" dirty="0"/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marL="0" marR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>
                          <a:uFillTx/>
                        </a:rPr>
                        <a:t>1</a:t>
                      </a:r>
                      <a:endParaRPr lang="en-US" sz="1600" kern="1200" dirty="0">
                        <a:solidFill>
                          <a:schemeClr val="dk1"/>
                        </a:solidFill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marL="0" marR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mr-IN" sz="1600" kern="1200" dirty="0">
                          <a:uFillTx/>
                        </a:rPr>
                        <a:t>…</a:t>
                      </a:r>
                      <a:endParaRPr lang="en-US" sz="1600" kern="1200" dirty="0">
                        <a:solidFill>
                          <a:schemeClr val="dk1"/>
                        </a:solidFill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32</a:t>
                      </a: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73696" marR="73696" marT="36848" marB="3684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837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1600" dirty="0"/>
                        <a:t>…</a:t>
                      </a:r>
                      <a:endParaRPr lang="en-US" sz="1600" dirty="0"/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1600" dirty="0"/>
                        <a:t>…</a:t>
                      </a:r>
                      <a:endParaRPr lang="en-US" sz="1600" dirty="0"/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50</a:t>
                      </a: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73696" marR="73696" marT="36848" marB="36848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837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marL="0" marR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mr-IN" sz="1600" dirty="0"/>
                        <a:t>…</a:t>
                      </a:r>
                      <a:endParaRPr lang="en-US" sz="1600" dirty="0"/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1600" dirty="0"/>
                        <a:t>…</a:t>
                      </a:r>
                      <a:endParaRPr lang="en-US" sz="1600" dirty="0"/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</a:t>
                      </a: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 marL="73696" marR="73696" marT="36848" marB="36848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53" name="Group 52">
            <a:extLst>
              <a:ext uri="{FF2B5EF4-FFF2-40B4-BE49-F238E27FC236}">
                <a16:creationId xmlns:a16="http://schemas.microsoft.com/office/drawing/2014/main" id="{61980439-D41B-FE44-AA6F-3E176B43EED1}"/>
              </a:ext>
            </a:extLst>
          </p:cNvPr>
          <p:cNvGrpSpPr/>
          <p:nvPr/>
        </p:nvGrpSpPr>
        <p:grpSpPr>
          <a:xfrm>
            <a:off x="-6131866" y="1477302"/>
            <a:ext cx="5905811" cy="2243170"/>
            <a:chOff x="1189470" y="2575617"/>
            <a:chExt cx="5905811" cy="2243170"/>
          </a:xfrm>
        </p:grpSpPr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83628E2B-0DA3-574B-98B8-22A357B9689D}"/>
                </a:ext>
              </a:extLst>
            </p:cNvPr>
            <p:cNvGrpSpPr/>
            <p:nvPr/>
          </p:nvGrpSpPr>
          <p:grpSpPr>
            <a:xfrm>
              <a:off x="1189470" y="2672538"/>
              <a:ext cx="5905811" cy="2146249"/>
              <a:chOff x="1189469" y="1347614"/>
              <a:chExt cx="9551591" cy="3471173"/>
            </a:xfrm>
          </p:grpSpPr>
          <p:sp>
            <p:nvSpPr>
              <p:cNvPr id="56" name="Freeform 55">
                <a:extLst>
                  <a:ext uri="{FF2B5EF4-FFF2-40B4-BE49-F238E27FC236}">
                    <a16:creationId xmlns:a16="http://schemas.microsoft.com/office/drawing/2014/main" id="{147B42E7-E655-3F46-9E4A-B6F88A1C29DC}"/>
                  </a:ext>
                </a:extLst>
              </p:cNvPr>
              <p:cNvSpPr/>
              <p:nvPr/>
            </p:nvSpPr>
            <p:spPr>
              <a:xfrm>
                <a:off x="1189469" y="1780359"/>
                <a:ext cx="3739274" cy="2634292"/>
              </a:xfrm>
              <a:custGeom>
                <a:avLst/>
                <a:gdLst>
                  <a:gd name="connsiteX0" fmla="*/ 764836 w 3739274"/>
                  <a:gd name="connsiteY0" fmla="*/ 1751736 h 2634292"/>
                  <a:gd name="connsiteX1" fmla="*/ 47660 w 3739274"/>
                  <a:gd name="connsiteY1" fmla="*/ 353242 h 2634292"/>
                  <a:gd name="connsiteX2" fmla="*/ 2055754 w 3739274"/>
                  <a:gd name="connsiteY2" fmla="*/ 460818 h 2634292"/>
                  <a:gd name="connsiteX3" fmla="*/ 2988083 w 3739274"/>
                  <a:gd name="connsiteY3" fmla="*/ 102230 h 2634292"/>
                  <a:gd name="connsiteX4" fmla="*/ 3723189 w 3739274"/>
                  <a:gd name="connsiteY4" fmla="*/ 2576489 h 2634292"/>
                  <a:gd name="connsiteX5" fmla="*/ 2270907 w 3739274"/>
                  <a:gd name="connsiteY5" fmla="*/ 1841383 h 2634292"/>
                  <a:gd name="connsiteX6" fmla="*/ 764836 w 3739274"/>
                  <a:gd name="connsiteY6" fmla="*/ 1751736 h 26342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39274" h="2634292">
                    <a:moveTo>
                      <a:pt x="764836" y="1751736"/>
                    </a:moveTo>
                    <a:cubicBezTo>
                      <a:pt x="394295" y="1503713"/>
                      <a:pt x="-167493" y="568395"/>
                      <a:pt x="47660" y="353242"/>
                    </a:cubicBezTo>
                    <a:cubicBezTo>
                      <a:pt x="262813" y="138089"/>
                      <a:pt x="1565684" y="502653"/>
                      <a:pt x="2055754" y="460818"/>
                    </a:cubicBezTo>
                    <a:cubicBezTo>
                      <a:pt x="2545824" y="418983"/>
                      <a:pt x="2710177" y="-250382"/>
                      <a:pt x="2988083" y="102230"/>
                    </a:cubicBezTo>
                    <a:cubicBezTo>
                      <a:pt x="3265989" y="454842"/>
                      <a:pt x="3842718" y="2286630"/>
                      <a:pt x="3723189" y="2576489"/>
                    </a:cubicBezTo>
                    <a:cubicBezTo>
                      <a:pt x="3603660" y="2866348"/>
                      <a:pt x="2757989" y="1978842"/>
                      <a:pt x="2270907" y="1841383"/>
                    </a:cubicBezTo>
                    <a:cubicBezTo>
                      <a:pt x="1783825" y="1703924"/>
                      <a:pt x="1135377" y="1999759"/>
                      <a:pt x="764836" y="1751736"/>
                    </a:cubicBezTo>
                    <a:close/>
                  </a:path>
                </a:pathLst>
              </a:custGeom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/>
                  <a:t>Domain</a:t>
                </a:r>
              </a:p>
            </p:txBody>
          </p:sp>
          <p:sp>
            <p:nvSpPr>
              <p:cNvPr id="57" name="Freeform 56">
                <a:extLst>
                  <a:ext uri="{FF2B5EF4-FFF2-40B4-BE49-F238E27FC236}">
                    <a16:creationId xmlns:a16="http://schemas.microsoft.com/office/drawing/2014/main" id="{BEB49585-A1F7-384C-BDA6-8069645EF61F}"/>
                  </a:ext>
                </a:extLst>
              </p:cNvPr>
              <p:cNvSpPr/>
              <p:nvPr/>
            </p:nvSpPr>
            <p:spPr>
              <a:xfrm>
                <a:off x="4105834" y="1994846"/>
                <a:ext cx="4625789" cy="881729"/>
              </a:xfrm>
              <a:custGeom>
                <a:avLst/>
                <a:gdLst>
                  <a:gd name="connsiteX0" fmla="*/ 0 w 4177553"/>
                  <a:gd name="connsiteY0" fmla="*/ 860919 h 860919"/>
                  <a:gd name="connsiteX1" fmla="*/ 2259106 w 4177553"/>
                  <a:gd name="connsiteY1" fmla="*/ 307 h 860919"/>
                  <a:gd name="connsiteX2" fmla="*/ 4177553 w 4177553"/>
                  <a:gd name="connsiteY2" fmla="*/ 753342 h 8609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177553" h="860919">
                    <a:moveTo>
                      <a:pt x="0" y="860919"/>
                    </a:moveTo>
                    <a:cubicBezTo>
                      <a:pt x="781423" y="439577"/>
                      <a:pt x="1562847" y="18236"/>
                      <a:pt x="2259106" y="307"/>
                    </a:cubicBezTo>
                    <a:cubicBezTo>
                      <a:pt x="2955365" y="-17622"/>
                      <a:pt x="4177553" y="753342"/>
                      <a:pt x="4177553" y="753342"/>
                    </a:cubicBezTo>
                  </a:path>
                </a:pathLst>
              </a:custGeom>
              <a:noFill/>
              <a:ln w="38100">
                <a:solidFill>
                  <a:schemeClr val="tx1">
                    <a:lumMod val="95000"/>
                    <a:lumOff val="5000"/>
                  </a:schemeClr>
                </a:solidFill>
                <a:headEnd type="oval"/>
                <a:tailEnd type="stealth"/>
              </a:ln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cxnSp>
            <p:nvCxnSpPr>
              <p:cNvPr id="58" name="Straight Arrow Connector 57">
                <a:extLst>
                  <a:ext uri="{FF2B5EF4-FFF2-40B4-BE49-F238E27FC236}">
                    <a16:creationId xmlns:a16="http://schemas.microsoft.com/office/drawing/2014/main" id="{8F67D193-74F1-BB46-AB43-6752D19E5CD3}"/>
                  </a:ext>
                </a:extLst>
              </p:cNvPr>
              <p:cNvCxnSpPr/>
              <p:nvPr/>
            </p:nvCxnSpPr>
            <p:spPr>
              <a:xfrm>
                <a:off x="7542948" y="3102842"/>
                <a:ext cx="3198112" cy="0"/>
              </a:xfrm>
              <a:prstGeom prst="straightConnector1">
                <a:avLst/>
              </a:prstGeom>
              <a:ln w="57150">
                <a:headEnd type="stealth"/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pic>
            <p:nvPicPr>
              <p:cNvPr id="59" name="Picture 58">
                <a:extLst>
                  <a:ext uri="{FF2B5EF4-FFF2-40B4-BE49-F238E27FC236}">
                    <a16:creationId xmlns:a16="http://schemas.microsoft.com/office/drawing/2014/main" id="{A88F9AD2-7C48-7A4C-A327-9FF67CACB6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321960" y="3341651"/>
                <a:ext cx="419100" cy="215900"/>
              </a:xfrm>
              <a:prstGeom prst="rect">
                <a:avLst/>
              </a:prstGeom>
            </p:spPr>
          </p:pic>
          <p:pic>
            <p:nvPicPr>
              <p:cNvPr id="60" name="Picture 59">
                <a:extLst>
                  <a:ext uri="{FF2B5EF4-FFF2-40B4-BE49-F238E27FC236}">
                    <a16:creationId xmlns:a16="http://schemas.microsoft.com/office/drawing/2014/main" id="{A7226033-35E8-6848-B93D-FD56CEB274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078653" y="3341651"/>
                <a:ext cx="749300" cy="215900"/>
              </a:xfrm>
              <a:prstGeom prst="rect">
                <a:avLst/>
              </a:prstGeom>
            </p:spPr>
          </p:pic>
          <p:cxnSp>
            <p:nvCxnSpPr>
              <p:cNvPr id="61" name="Straight Arrow Connector 60">
                <a:extLst>
                  <a:ext uri="{FF2B5EF4-FFF2-40B4-BE49-F238E27FC236}">
                    <a16:creationId xmlns:a16="http://schemas.microsoft.com/office/drawing/2014/main" id="{AC5D38B8-9A87-4946-9B33-18FCB6004046}"/>
                  </a:ext>
                </a:extLst>
              </p:cNvPr>
              <p:cNvCxnSpPr/>
              <p:nvPr/>
            </p:nvCxnSpPr>
            <p:spPr>
              <a:xfrm flipH="1">
                <a:off x="8346876" y="2255498"/>
                <a:ext cx="1432607" cy="1887360"/>
              </a:xfrm>
              <a:prstGeom prst="straightConnector1">
                <a:avLst/>
              </a:prstGeom>
              <a:ln w="57150">
                <a:headEnd type="stealth"/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62" name="Straight Arrow Connector 61">
                <a:extLst>
                  <a:ext uri="{FF2B5EF4-FFF2-40B4-BE49-F238E27FC236}">
                    <a16:creationId xmlns:a16="http://schemas.microsoft.com/office/drawing/2014/main" id="{0E5C4938-FE16-904F-91F6-F32BF800F959}"/>
                  </a:ext>
                </a:extLst>
              </p:cNvPr>
              <p:cNvCxnSpPr/>
              <p:nvPr/>
            </p:nvCxnSpPr>
            <p:spPr>
              <a:xfrm>
                <a:off x="9142003" y="1687519"/>
                <a:ext cx="1" cy="2830645"/>
              </a:xfrm>
              <a:prstGeom prst="straightConnector1">
                <a:avLst/>
              </a:prstGeom>
              <a:ln w="57150">
                <a:headEnd type="stealth"/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pic>
            <p:nvPicPr>
              <p:cNvPr id="63" name="Picture 62">
                <a:extLst>
                  <a:ext uri="{FF2B5EF4-FFF2-40B4-BE49-F238E27FC236}">
                    <a16:creationId xmlns:a16="http://schemas.microsoft.com/office/drawing/2014/main" id="{A309B155-D623-5546-BDC2-1EBBC02E00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137325" y="4222561"/>
                <a:ext cx="580381" cy="298984"/>
              </a:xfrm>
              <a:prstGeom prst="rect">
                <a:avLst/>
              </a:prstGeom>
            </p:spPr>
          </p:pic>
          <p:pic>
            <p:nvPicPr>
              <p:cNvPr id="64" name="Picture 63">
                <a:extLst>
                  <a:ext uri="{FF2B5EF4-FFF2-40B4-BE49-F238E27FC236}">
                    <a16:creationId xmlns:a16="http://schemas.microsoft.com/office/drawing/2014/main" id="{E2E96718-F150-F64E-83DA-D336A90B4C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343783" y="2029231"/>
                <a:ext cx="673836" cy="194156"/>
              </a:xfrm>
              <a:prstGeom prst="rect">
                <a:avLst/>
              </a:prstGeom>
            </p:spPr>
          </p:pic>
          <p:pic>
            <p:nvPicPr>
              <p:cNvPr id="65" name="Picture 64">
                <a:extLst>
                  <a:ext uri="{FF2B5EF4-FFF2-40B4-BE49-F238E27FC236}">
                    <a16:creationId xmlns:a16="http://schemas.microsoft.com/office/drawing/2014/main" id="{F9E6D063-D165-1447-9299-089A9E4176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945589" y="1347614"/>
                <a:ext cx="419100" cy="215900"/>
              </a:xfrm>
              <a:prstGeom prst="rect">
                <a:avLst/>
              </a:prstGeom>
            </p:spPr>
          </p:pic>
          <p:pic>
            <p:nvPicPr>
              <p:cNvPr id="66" name="Picture 65">
                <a:extLst>
                  <a:ext uri="{FF2B5EF4-FFF2-40B4-BE49-F238E27FC236}">
                    <a16:creationId xmlns:a16="http://schemas.microsoft.com/office/drawing/2014/main" id="{F166D8D7-D759-3D4D-B95F-6C3044286C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615389" y="4602887"/>
                <a:ext cx="749300" cy="215900"/>
              </a:xfrm>
              <a:prstGeom prst="rect">
                <a:avLst/>
              </a:prstGeom>
            </p:spPr>
          </p:pic>
        </p:grpSp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620C312A-255E-F14A-BB5C-FF0429C7EE5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422755" y="2575617"/>
              <a:ext cx="254000" cy="419100"/>
            </a:xfrm>
            <a:prstGeom prst="rect">
              <a:avLst/>
            </a:prstGeom>
          </p:spPr>
        </p:pic>
      </p:grpSp>
      <p:graphicFrame>
        <p:nvGraphicFramePr>
          <p:cNvPr id="67" name="Table 66">
            <a:extLst>
              <a:ext uri="{FF2B5EF4-FFF2-40B4-BE49-F238E27FC236}">
                <a16:creationId xmlns:a16="http://schemas.microsoft.com/office/drawing/2014/main" id="{7CEBABD1-8793-1545-AD04-570195965B7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-1231954" y="7940394"/>
          <a:ext cx="4346572" cy="18417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8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33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155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649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5493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01720">
                <a:tc>
                  <a:txBody>
                    <a:bodyPr/>
                    <a:lstStyle/>
                    <a:p>
                      <a:r>
                        <a:rPr lang="en-US" sz="1400" dirty="0" err="1">
                          <a:latin typeface="+mn-lt"/>
                          <a:ea typeface="Century Gothic" charset="0"/>
                          <a:cs typeface="Century Gothic" charset="0"/>
                        </a:rPr>
                        <a:t>uid</a:t>
                      </a:r>
                      <a:endParaRPr lang="en-US" sz="1400" dirty="0">
                        <a:latin typeface="+mn-lt"/>
                        <a:ea typeface="Century Gothic" charset="0"/>
                        <a:cs typeface="Century Gothic" charset="0"/>
                      </a:endParaRPr>
                    </a:p>
                  </a:txBody>
                  <a:tcPr marL="73561" marR="73561" marT="36781" marB="36781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+mn-lt"/>
                          <a:ea typeface="Century Gothic" charset="0"/>
                          <a:cs typeface="Century Gothic" charset="0"/>
                        </a:rPr>
                        <a:t>age</a:t>
                      </a:r>
                    </a:p>
                  </a:txBody>
                  <a:tcPr marL="73561" marR="73561" marT="36781" marB="36781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+mn-lt"/>
                          <a:ea typeface="Century Gothic" charset="0"/>
                          <a:cs typeface="Century Gothic" charset="0"/>
                        </a:rPr>
                        <a:t>state</a:t>
                      </a:r>
                    </a:p>
                  </a:txBody>
                  <a:tcPr marL="73561" marR="73561" marT="36781" marB="36781"/>
                </a:tc>
                <a:tc>
                  <a:txBody>
                    <a:bodyPr/>
                    <a:lstStyle/>
                    <a:p>
                      <a:r>
                        <a:rPr lang="en-US" sz="1400" dirty="0" err="1">
                          <a:latin typeface="+mn-lt"/>
                          <a:ea typeface="Century Gothic" charset="0"/>
                          <a:cs typeface="Century Gothic" charset="0"/>
                        </a:rPr>
                        <a:t>hasBought</a:t>
                      </a:r>
                      <a:endParaRPr lang="en-US" sz="1400" dirty="0">
                        <a:latin typeface="+mn-lt"/>
                        <a:ea typeface="Century Gothic" charset="0"/>
                        <a:cs typeface="Century Gothic" charset="0"/>
                      </a:endParaRPr>
                    </a:p>
                  </a:txBody>
                  <a:tcPr marL="73561" marR="73561" marT="36781" marB="36781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+mn-lt"/>
                          <a:ea typeface="Century Gothic" charset="0"/>
                          <a:cs typeface="Century Gothic" charset="0"/>
                        </a:rPr>
                        <a:t>review</a:t>
                      </a:r>
                    </a:p>
                  </a:txBody>
                  <a:tcPr marL="73561" marR="73561" marT="36781" marB="36781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1720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  <a:ea typeface="Century Gothic" charset="0"/>
                          <a:cs typeface="Century Gothic" charset="0"/>
                        </a:rPr>
                        <a:t>0</a:t>
                      </a:r>
                    </a:p>
                  </a:txBody>
                  <a:tcPr marL="73561" marR="73561" marT="36781" marB="36781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  <a:ea typeface="Century Gothic" charset="0"/>
                          <a:cs typeface="Century Gothic" charset="0"/>
                        </a:rPr>
                        <a:t>32</a:t>
                      </a:r>
                    </a:p>
                  </a:txBody>
                  <a:tcPr marL="73561" marR="73561" marT="36781" marB="36781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  <a:ea typeface="Century Gothic" charset="0"/>
                          <a:cs typeface="Century Gothic" charset="0"/>
                        </a:rPr>
                        <a:t>NY</a:t>
                      </a:r>
                    </a:p>
                  </a:txBody>
                  <a:tcPr marL="73561" marR="73561" marT="36781" marB="36781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  <a:ea typeface="Century Gothic" charset="0"/>
                          <a:cs typeface="Century Gothic" charset="0"/>
                        </a:rPr>
                        <a:t>True</a:t>
                      </a:r>
                    </a:p>
                  </a:txBody>
                  <a:tcPr marL="73561" marR="73561" marT="36781" marB="36781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  <a:ea typeface="Century Gothic" charset="0"/>
                          <a:cs typeface="Century Gothic" charset="0"/>
                        </a:rPr>
                        <a:t>”Meh</a:t>
                      </a:r>
                      <a:r>
                        <a:rPr lang="en-US" sz="1200" baseline="0" dirty="0">
                          <a:latin typeface="+mn-lt"/>
                          <a:ea typeface="Century Gothic" charset="0"/>
                          <a:cs typeface="Century Gothic" charset="0"/>
                        </a:rPr>
                        <a:t>.”</a:t>
                      </a:r>
                      <a:endParaRPr lang="en-US" sz="1200" dirty="0">
                        <a:latin typeface="+mn-lt"/>
                        <a:ea typeface="Century Gothic" charset="0"/>
                        <a:cs typeface="Century Gothic" charset="0"/>
                      </a:endParaRPr>
                    </a:p>
                  </a:txBody>
                  <a:tcPr marL="73561" marR="73561" marT="36781" marB="3678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6845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  <a:ea typeface="Century Gothic" charset="0"/>
                          <a:cs typeface="Century Gothic" charset="0"/>
                        </a:rPr>
                        <a:t>42</a:t>
                      </a:r>
                    </a:p>
                  </a:txBody>
                  <a:tcPr marL="73561" marR="73561" marT="36781" marB="36781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  <a:ea typeface="Century Gothic" charset="0"/>
                          <a:cs typeface="Century Gothic" charset="0"/>
                        </a:rPr>
                        <a:t>50</a:t>
                      </a:r>
                    </a:p>
                  </a:txBody>
                  <a:tcPr marL="73561" marR="73561" marT="36781" marB="36781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  <a:ea typeface="Century Gothic" charset="0"/>
                          <a:cs typeface="Century Gothic" charset="0"/>
                        </a:rPr>
                        <a:t>WA</a:t>
                      </a:r>
                    </a:p>
                  </a:txBody>
                  <a:tcPr marL="73561" marR="73561" marT="36781" marB="36781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  <a:ea typeface="Century Gothic" charset="0"/>
                          <a:cs typeface="Century Gothic" charset="0"/>
                        </a:rPr>
                        <a:t>True</a:t>
                      </a:r>
                    </a:p>
                  </a:txBody>
                  <a:tcPr marL="73561" marR="73561" marT="36781" marB="36781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  <a:ea typeface="Century Gothic" charset="0"/>
                          <a:cs typeface="Century Gothic" charset="0"/>
                        </a:rPr>
                        <a:t>”Worked</a:t>
                      </a:r>
                      <a:r>
                        <a:rPr lang="en-US" sz="1200" baseline="0" dirty="0">
                          <a:latin typeface="+mn-lt"/>
                          <a:ea typeface="Century Gothic" charset="0"/>
                          <a:cs typeface="Century Gothic" charset="0"/>
                        </a:rPr>
                        <a:t> out of the box </a:t>
                      </a:r>
                      <a:r>
                        <a:rPr lang="mr-IN" sz="1200" baseline="0" dirty="0">
                          <a:latin typeface="+mn-lt"/>
                          <a:ea typeface="Century Gothic" charset="0"/>
                          <a:cs typeface="Century Gothic" charset="0"/>
                        </a:rPr>
                        <a:t>…</a:t>
                      </a:r>
                      <a:r>
                        <a:rPr lang="en-US" sz="1200" baseline="0" dirty="0">
                          <a:latin typeface="+mn-lt"/>
                          <a:ea typeface="Century Gothic" charset="0"/>
                          <a:cs typeface="Century Gothic" charset="0"/>
                        </a:rPr>
                        <a:t>”</a:t>
                      </a:r>
                      <a:endParaRPr lang="en-US" sz="1200" dirty="0">
                        <a:latin typeface="+mn-lt"/>
                        <a:ea typeface="Century Gothic" charset="0"/>
                        <a:cs typeface="Century Gothic" charset="0"/>
                      </a:endParaRPr>
                    </a:p>
                  </a:txBody>
                  <a:tcPr marL="73561" marR="73561" marT="36781" marB="36781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1472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  <a:ea typeface="Century Gothic" charset="0"/>
                          <a:cs typeface="Century Gothic" charset="0"/>
                        </a:rPr>
                        <a:t>57</a:t>
                      </a:r>
                    </a:p>
                  </a:txBody>
                  <a:tcPr marL="73561" marR="73561" marT="36781" marB="36781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  <a:ea typeface="Century Gothic" charset="0"/>
                          <a:cs typeface="Century Gothic" charset="0"/>
                        </a:rPr>
                        <a:t>16</a:t>
                      </a:r>
                    </a:p>
                  </a:txBody>
                  <a:tcPr marL="73561" marR="73561" marT="36781" marB="36781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  <a:ea typeface="Century Gothic" charset="0"/>
                          <a:cs typeface="Century Gothic" charset="0"/>
                        </a:rPr>
                        <a:t>CA</a:t>
                      </a:r>
                    </a:p>
                  </a:txBody>
                  <a:tcPr marL="73561" marR="73561" marT="36781" marB="36781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  <a:ea typeface="Century Gothic" charset="0"/>
                          <a:cs typeface="Century Gothic" charset="0"/>
                        </a:rPr>
                        <a:t>NULL</a:t>
                      </a:r>
                    </a:p>
                  </a:txBody>
                  <a:tcPr marL="73561" marR="73561" marT="36781" marB="36781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  <a:ea typeface="Century Gothic" charset="0"/>
                          <a:cs typeface="Century Gothic" charset="0"/>
                        </a:rPr>
                        <a:t>“</a:t>
                      </a:r>
                      <a:r>
                        <a:rPr lang="en-US" sz="1200" dirty="0" err="1">
                          <a:latin typeface="+mn-lt"/>
                          <a:ea typeface="Century Gothic" charset="0"/>
                          <a:cs typeface="Century Gothic" charset="0"/>
                        </a:rPr>
                        <a:t>Hella</a:t>
                      </a:r>
                      <a:r>
                        <a:rPr lang="en-US" sz="1200" baseline="0" dirty="0">
                          <a:latin typeface="+mn-lt"/>
                          <a:ea typeface="Century Gothic" charset="0"/>
                          <a:cs typeface="Century Gothic" charset="0"/>
                        </a:rPr>
                        <a:t> </a:t>
                      </a:r>
                      <a:r>
                        <a:rPr lang="en-US" sz="1200" dirty="0">
                          <a:latin typeface="+mn-lt"/>
                          <a:ea typeface="Century Gothic" charset="0"/>
                          <a:cs typeface="Century Gothic" charset="0"/>
                        </a:rPr>
                        <a:t>tots lit</a:t>
                      </a:r>
                      <a:r>
                        <a:rPr lang="en-US" sz="1200" baseline="0" dirty="0">
                          <a:latin typeface="+mn-lt"/>
                          <a:ea typeface="Century Gothic" charset="0"/>
                          <a:cs typeface="Century Gothic" charset="0"/>
                        </a:rPr>
                        <a:t>...”</a:t>
                      </a:r>
                      <a:endParaRPr lang="en-US" sz="1200" dirty="0">
                        <a:latin typeface="+mn-lt"/>
                        <a:ea typeface="Century Gothic" charset="0"/>
                        <a:cs typeface="Century Gothic" charset="0"/>
                      </a:endParaRPr>
                    </a:p>
                  </a:txBody>
                  <a:tcPr marL="73561" marR="73561" marT="36781" marB="36781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Up Arrow 5">
            <a:extLst>
              <a:ext uri="{FF2B5EF4-FFF2-40B4-BE49-F238E27FC236}">
                <a16:creationId xmlns:a16="http://schemas.microsoft.com/office/drawing/2014/main" id="{F19A46D6-40D1-1A45-A596-DB95873B4E4F}"/>
              </a:ext>
            </a:extLst>
          </p:cNvPr>
          <p:cNvSpPr/>
          <p:nvPr/>
        </p:nvSpPr>
        <p:spPr>
          <a:xfrm>
            <a:off x="3930571" y="3833046"/>
            <a:ext cx="171998" cy="129289"/>
          </a:xfrm>
          <a:prstGeom prst="upArrow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AE2BD17-BD70-5142-81C5-4B47EF0683A6}"/>
              </a:ext>
            </a:extLst>
          </p:cNvPr>
          <p:cNvGrpSpPr/>
          <p:nvPr/>
        </p:nvGrpSpPr>
        <p:grpSpPr>
          <a:xfrm>
            <a:off x="4989096" y="2668496"/>
            <a:ext cx="3641523" cy="2903166"/>
            <a:chOff x="4989096" y="2668496"/>
            <a:chExt cx="3641523" cy="2903166"/>
          </a:xfrm>
        </p:grpSpPr>
        <p:sp>
          <p:nvSpPr>
            <p:cNvPr id="31" name="Double Bracket 30">
              <a:extLst>
                <a:ext uri="{FF2B5EF4-FFF2-40B4-BE49-F238E27FC236}">
                  <a16:creationId xmlns:a16="http://schemas.microsoft.com/office/drawing/2014/main" id="{82CE494D-B64B-B049-A63A-87C5F9EF2399}"/>
                </a:ext>
              </a:extLst>
            </p:cNvPr>
            <p:cNvSpPr/>
            <p:nvPr/>
          </p:nvSpPr>
          <p:spPr>
            <a:xfrm>
              <a:off x="5536721" y="2770325"/>
              <a:ext cx="3093898" cy="2125880"/>
            </a:xfrm>
            <a:prstGeom prst="bracketPair">
              <a:avLst/>
            </a:prstGeom>
            <a:ln w="57150" cmpd="sng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EA11588-EB20-3B4B-89E1-6E569A42A553}"/>
                </a:ext>
              </a:extLst>
            </p:cNvPr>
            <p:cNvSpPr txBox="1"/>
            <p:nvPr/>
          </p:nvSpPr>
          <p:spPr>
            <a:xfrm>
              <a:off x="4989096" y="2668496"/>
              <a:ext cx="398924" cy="5420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C0504D"/>
                  </a:solidFill>
                </a:rPr>
                <a:t>n</a:t>
              </a:r>
            </a:p>
          </p:txBody>
        </p:sp>
        <p:sp>
          <p:nvSpPr>
            <p:cNvPr id="33" name="Left Brace 32">
              <a:extLst>
                <a:ext uri="{FF2B5EF4-FFF2-40B4-BE49-F238E27FC236}">
                  <a16:creationId xmlns:a16="http://schemas.microsoft.com/office/drawing/2014/main" id="{E93225E8-A290-4C4D-8B38-FBC9FE0487DA}"/>
                </a:ext>
              </a:extLst>
            </p:cNvPr>
            <p:cNvSpPr/>
            <p:nvPr/>
          </p:nvSpPr>
          <p:spPr>
            <a:xfrm>
              <a:off x="5269956" y="2741140"/>
              <a:ext cx="175204" cy="2155064"/>
            </a:xfrm>
            <a:prstGeom prst="leftBrace">
              <a:avLst>
                <a:gd name="adj1" fmla="val 8333"/>
                <a:gd name="adj2" fmla="val 9468"/>
              </a:avLst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Left Brace 33">
              <a:extLst>
                <a:ext uri="{FF2B5EF4-FFF2-40B4-BE49-F238E27FC236}">
                  <a16:creationId xmlns:a16="http://schemas.microsoft.com/office/drawing/2014/main" id="{9247FFFC-31F8-D448-86F4-91A3B7DE961B}"/>
                </a:ext>
              </a:extLst>
            </p:cNvPr>
            <p:cNvSpPr/>
            <p:nvPr/>
          </p:nvSpPr>
          <p:spPr>
            <a:xfrm rot="16200000">
              <a:off x="7013624" y="3607008"/>
              <a:ext cx="166399" cy="3067589"/>
            </a:xfrm>
            <a:prstGeom prst="leftBrace">
              <a:avLst>
                <a:gd name="adj1" fmla="val 8333"/>
                <a:gd name="adj2" fmla="val 9468"/>
              </a:avLst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0E9281F-40DC-164F-88DE-302BCD486EF0}"/>
                </a:ext>
              </a:extLst>
            </p:cNvPr>
            <p:cNvSpPr txBox="1"/>
            <p:nvPr/>
          </p:nvSpPr>
          <p:spPr>
            <a:xfrm>
              <a:off x="5638978" y="5109997"/>
              <a:ext cx="135358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C0504D"/>
                  </a:solidFill>
                </a:rPr>
                <a:t>d</a:t>
              </a:r>
            </a:p>
          </p:txBody>
        </p: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82F17F54-EE22-884A-92E7-4B8483A28559}"/>
                </a:ext>
              </a:extLst>
            </p:cNvPr>
            <p:cNvGrpSpPr/>
            <p:nvPr/>
          </p:nvGrpSpPr>
          <p:grpSpPr>
            <a:xfrm>
              <a:off x="5735988" y="3057056"/>
              <a:ext cx="2712111" cy="1591489"/>
              <a:chOff x="2559726" y="2902363"/>
              <a:chExt cx="1763612" cy="2057400"/>
            </a:xfrm>
          </p:grpSpPr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A14C4394-0634-5C46-80A7-6215D10BA52D}"/>
                  </a:ext>
                </a:extLst>
              </p:cNvPr>
              <p:cNvCxnSpPr/>
              <p:nvPr/>
            </p:nvCxnSpPr>
            <p:spPr>
              <a:xfrm>
                <a:off x="2559726" y="2902363"/>
                <a:ext cx="457200" cy="0"/>
              </a:xfrm>
              <a:prstGeom prst="line">
                <a:avLst/>
              </a:prstGeom>
              <a:ln w="28575" cmpd="sng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183BC120-0E92-2841-BE0C-56EF433CCF3F}"/>
                  </a:ext>
                </a:extLst>
              </p:cNvPr>
              <p:cNvCxnSpPr/>
              <p:nvPr/>
            </p:nvCxnSpPr>
            <p:spPr>
              <a:xfrm>
                <a:off x="3866138" y="2902363"/>
                <a:ext cx="457200" cy="0"/>
              </a:xfrm>
              <a:prstGeom prst="line">
                <a:avLst/>
              </a:prstGeom>
              <a:ln w="28575" cmpd="sng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9828AA5B-8273-734D-A159-F198D9EE4A8F}"/>
                  </a:ext>
                </a:extLst>
              </p:cNvPr>
              <p:cNvCxnSpPr/>
              <p:nvPr/>
            </p:nvCxnSpPr>
            <p:spPr>
              <a:xfrm>
                <a:off x="2559726" y="3588163"/>
                <a:ext cx="457200" cy="0"/>
              </a:xfrm>
              <a:prstGeom prst="line">
                <a:avLst/>
              </a:prstGeom>
              <a:ln w="28575" cmpd="sng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709E7C30-3356-2B45-A26D-BBCB86E5294B}"/>
                  </a:ext>
                </a:extLst>
              </p:cNvPr>
              <p:cNvCxnSpPr/>
              <p:nvPr/>
            </p:nvCxnSpPr>
            <p:spPr>
              <a:xfrm>
                <a:off x="3866137" y="3588163"/>
                <a:ext cx="457200" cy="0"/>
              </a:xfrm>
              <a:prstGeom prst="line">
                <a:avLst/>
              </a:prstGeom>
              <a:ln w="28575" cmpd="sng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09E8787B-20C7-5B4E-BC9D-BB6A53621949}"/>
                  </a:ext>
                </a:extLst>
              </p:cNvPr>
              <p:cNvCxnSpPr/>
              <p:nvPr/>
            </p:nvCxnSpPr>
            <p:spPr>
              <a:xfrm>
                <a:off x="2559726" y="4959763"/>
                <a:ext cx="457200" cy="0"/>
              </a:xfrm>
              <a:prstGeom prst="line">
                <a:avLst/>
              </a:prstGeom>
              <a:ln w="28575" cmpd="sng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C7BFDFF9-87BC-B948-8EAE-914356EA11C6}"/>
                  </a:ext>
                </a:extLst>
              </p:cNvPr>
              <p:cNvCxnSpPr/>
              <p:nvPr/>
            </p:nvCxnSpPr>
            <p:spPr>
              <a:xfrm>
                <a:off x="3866135" y="4959763"/>
                <a:ext cx="457200" cy="0"/>
              </a:xfrm>
              <a:prstGeom prst="line">
                <a:avLst/>
              </a:prstGeom>
              <a:ln w="28575" cmpd="sng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F71E68C-B8F0-584B-BEBC-FC55C660DD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488992" y="2864807"/>
              <a:ext cx="1208992" cy="1963225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613A782-14E1-2849-AFE6-3204031088BA}"/>
              </a:ext>
            </a:extLst>
          </p:cNvPr>
          <p:cNvGrpSpPr/>
          <p:nvPr/>
        </p:nvGrpSpPr>
        <p:grpSpPr>
          <a:xfrm>
            <a:off x="646955" y="4826224"/>
            <a:ext cx="3690366" cy="1646568"/>
            <a:chOff x="552450" y="5083416"/>
            <a:chExt cx="3690366" cy="1646568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B4ED381-6EA5-154B-9700-99799ABE10BE}"/>
                </a:ext>
              </a:extLst>
            </p:cNvPr>
            <p:cNvSpPr/>
            <p:nvPr/>
          </p:nvSpPr>
          <p:spPr>
            <a:xfrm>
              <a:off x="552450" y="5393152"/>
              <a:ext cx="3690366" cy="13368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FC1B6F7C-2817-EB48-95C2-09FD6CD769A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852678" y="5571662"/>
              <a:ext cx="647700" cy="406400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FE3437D-C090-354B-A8BE-7E072434E686}"/>
                </a:ext>
              </a:extLst>
            </p:cNvPr>
            <p:cNvSpPr txBox="1"/>
            <p:nvPr/>
          </p:nvSpPr>
          <p:spPr>
            <a:xfrm>
              <a:off x="1576327" y="5571662"/>
              <a:ext cx="2164375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dirty="0"/>
                <a:t>: row </a:t>
              </a:r>
              <a:r>
                <a:rPr lang="en-US" dirty="0" err="1"/>
                <a:t>i</a:t>
              </a:r>
              <a:r>
                <a:rPr lang="en-US" dirty="0"/>
                <a:t> of matrix A.</a:t>
              </a: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CB2C290-C763-E94D-AEA5-7A41D734C0F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812794" y="6145530"/>
              <a:ext cx="685800" cy="419100"/>
            </a:xfrm>
            <a:prstGeom prst="rect">
              <a:avLst/>
            </a:prstGeom>
          </p:spPr>
        </p:pic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9D8180B3-CC8F-0C48-B4F3-A1ED391D3AF5}"/>
                </a:ext>
              </a:extLst>
            </p:cNvPr>
            <p:cNvSpPr txBox="1"/>
            <p:nvPr/>
          </p:nvSpPr>
          <p:spPr>
            <a:xfrm>
              <a:off x="1576327" y="6178822"/>
              <a:ext cx="2597186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dirty="0"/>
                <a:t>: column j of matrix A.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53BCAB7-2926-B74E-B070-B30DD9B38D63}"/>
                </a:ext>
              </a:extLst>
            </p:cNvPr>
            <p:cNvSpPr txBox="1"/>
            <p:nvPr/>
          </p:nvSpPr>
          <p:spPr>
            <a:xfrm>
              <a:off x="615166" y="5083416"/>
              <a:ext cx="1922321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dirty="0"/>
                <a:t>Notation Guide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00038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1_Office Theme">
  <a:themeElements>
    <a:clrScheme name="Custom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D9615F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ppt/theme/theme2.xml><?xml version="1.0" encoding="utf-8"?>
<a:theme xmlns:a="http://schemas.openxmlformats.org/drawingml/2006/main" name="Custom Theme">
  <a:themeElements>
    <a:clrScheme name="Paper">
      <a:dk1>
        <a:sysClr val="windowText" lastClr="000000"/>
      </a:dk1>
      <a:lt1>
        <a:sysClr val="window" lastClr="FFFFFF"/>
      </a:lt1>
      <a:dk2>
        <a:srgbClr val="444D26"/>
      </a:dk2>
      <a:lt2>
        <a:srgbClr val="FEFAC9"/>
      </a:lt2>
      <a:accent1>
        <a:srgbClr val="A5B592"/>
      </a:accent1>
      <a:accent2>
        <a:srgbClr val="F3A447"/>
      </a:accent2>
      <a:accent3>
        <a:srgbClr val="E7BC29"/>
      </a:accent3>
      <a:accent4>
        <a:srgbClr val="D092A7"/>
      </a:accent4>
      <a:accent5>
        <a:srgbClr val="9C85C0"/>
      </a:accent5>
      <a:accent6>
        <a:srgbClr val="809EC2"/>
      </a:accent6>
      <a:hlink>
        <a:srgbClr val="8E58B6"/>
      </a:hlink>
      <a:folHlink>
        <a:srgbClr val="7F6F6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ecture 11 — Join" id="{AD498554-4B14-8A4F-91BB-B3B06F5B68A8}" vid="{A58C0276-1026-FB43-8E92-B6A58B7285FC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51883</TotalTime>
  <Words>1709</Words>
  <Application>Microsoft Macintosh PowerPoint</Application>
  <PresentationFormat>Widescreen</PresentationFormat>
  <Paragraphs>636</Paragraphs>
  <Slides>49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49</vt:i4>
      </vt:variant>
    </vt:vector>
  </HeadingPairs>
  <TitlesOfParts>
    <vt:vector size="61" baseType="lpstr">
      <vt:lpstr>Arial</vt:lpstr>
      <vt:lpstr>Calibri</vt:lpstr>
      <vt:lpstr>Century Gothic</vt:lpstr>
      <vt:lpstr>Consolas</vt:lpstr>
      <vt:lpstr>Courier New</vt:lpstr>
      <vt:lpstr>Helvetica Neue</vt:lpstr>
      <vt:lpstr>Helvetica Neue Light</vt:lpstr>
      <vt:lpstr>Monaco</vt:lpstr>
      <vt:lpstr>Times</vt:lpstr>
      <vt:lpstr>Wingdings</vt:lpstr>
      <vt:lpstr>1_Office Theme</vt:lpstr>
      <vt:lpstr>Custom Theme</vt:lpstr>
      <vt:lpstr>Fitting Linear Models, Regularization (revisited) &amp; Cross Validation</vt:lpstr>
      <vt:lpstr>Previously</vt:lpstr>
      <vt:lpstr>Feature Engineering and Linear Regression</vt:lpstr>
      <vt:lpstr>Recap: Feature Engineering</vt:lpstr>
      <vt:lpstr>PowerPoint Presentation</vt:lpstr>
      <vt:lpstr>The Feature Matrix</vt:lpstr>
      <vt:lpstr>The Feature Matrix</vt:lpstr>
      <vt:lpstr>The Feature Matrix</vt:lpstr>
      <vt:lpstr>The Feature Matrix</vt:lpstr>
      <vt:lpstr>Making Predictions</vt:lpstr>
      <vt:lpstr>Normal Equations</vt:lpstr>
      <vt:lpstr>Geometric Derivation: Not Bonus Material</vt:lpstr>
      <vt:lpstr>Geometric Derivation: Not Bonus Material</vt:lpstr>
      <vt:lpstr>The Normal Equation</vt:lpstr>
      <vt:lpstr>Least Squares Regression in Practice</vt:lpstr>
      <vt:lpstr>Scikit Learn Models</vt:lpstr>
      <vt:lpstr>Diagnosing Fit  The Residuals</vt:lpstr>
      <vt:lpstr>Notebook Demo</vt:lpstr>
      <vt:lpstr>PowerPoint Presentation</vt:lpstr>
      <vt:lpstr>Training Error</vt:lpstr>
      <vt:lpstr>Training vs Test Error</vt:lpstr>
      <vt:lpstr>Training vs Test Error</vt:lpstr>
      <vt:lpstr>Generalization: The Train-Test Split</vt:lpstr>
      <vt:lpstr>Generalization: Validation Split</vt:lpstr>
      <vt:lpstr>Recipe for Successful Generalization</vt:lpstr>
      <vt:lpstr>Returning to Regularization</vt:lpstr>
      <vt:lpstr>Regularization Parametrically Controlling the  Model Complexity</vt:lpstr>
      <vt:lpstr>Basic Idea</vt:lpstr>
      <vt:lpstr>Basic Idea</vt:lpstr>
      <vt:lpstr>Idealized Notion of Complexity</vt:lpstr>
      <vt:lpstr>Ideal “Regularization”</vt:lpstr>
      <vt:lpstr>Norm Balls</vt:lpstr>
      <vt:lpstr>Norm Balls</vt:lpstr>
      <vt:lpstr>Norm Balls</vt:lpstr>
      <vt:lpstr>Norm Balls</vt:lpstr>
      <vt:lpstr>Norm Balls</vt:lpstr>
      <vt:lpstr>Norm Balls</vt:lpstr>
      <vt:lpstr>Norm Balls</vt:lpstr>
      <vt:lpstr>Norm Balls</vt:lpstr>
      <vt:lpstr>Norm Balls</vt:lpstr>
      <vt:lpstr>Norm Balls</vt:lpstr>
      <vt:lpstr>Norm Balls</vt:lpstr>
      <vt:lpstr>Norm Balls</vt:lpstr>
      <vt:lpstr>PowerPoint Presentation</vt:lpstr>
      <vt:lpstr>Generic Regularization (Constrained)</vt:lpstr>
      <vt:lpstr>Generic Regularization (Constrained)</vt:lpstr>
      <vt:lpstr>Determining the Optimal 𝜆 </vt:lpstr>
      <vt:lpstr>Using Scikit-Learn for Regularized Regression</vt:lpstr>
      <vt:lpstr>Standardization and the Intercept Term</vt:lpstr>
    </vt:vector>
  </TitlesOfParts>
  <Company/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Low-Latency Online Prediction Serving System</dc:title>
  <dc:creator>Joseph Gonzalez</dc:creator>
  <cp:lastModifiedBy>Joseph Gonzalez</cp:lastModifiedBy>
  <cp:revision>1226</cp:revision>
  <cp:lastPrinted>2018-03-22T15:26:46Z</cp:lastPrinted>
  <dcterms:created xsi:type="dcterms:W3CDTF">2016-06-11T00:34:45Z</dcterms:created>
  <dcterms:modified xsi:type="dcterms:W3CDTF">2018-03-29T21:21:36Z</dcterms:modified>
</cp:coreProperties>
</file>